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unknown"/>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759" r:id="rId2"/>
    <p:sldId id="760" r:id="rId3"/>
    <p:sldId id="761" r:id="rId4"/>
    <p:sldId id="735" r:id="rId5"/>
    <p:sldId id="788" r:id="rId6"/>
    <p:sldId id="789" r:id="rId7"/>
    <p:sldId id="770" r:id="rId8"/>
    <p:sldId id="771" r:id="rId9"/>
    <p:sldId id="737" r:id="rId10"/>
    <p:sldId id="738" r:id="rId11"/>
    <p:sldId id="739" r:id="rId12"/>
    <p:sldId id="767" r:id="rId13"/>
    <p:sldId id="685" r:id="rId14"/>
    <p:sldId id="773" r:id="rId15"/>
    <p:sldId id="691" r:id="rId16"/>
    <p:sldId id="762" r:id="rId17"/>
    <p:sldId id="763" r:id="rId18"/>
    <p:sldId id="741" r:id="rId19"/>
    <p:sldId id="772" r:id="rId20"/>
    <p:sldId id="790" r:id="rId21"/>
    <p:sldId id="791" r:id="rId22"/>
    <p:sldId id="792" r:id="rId23"/>
    <p:sldId id="793" r:id="rId24"/>
    <p:sldId id="764" r:id="rId25"/>
    <p:sldId id="732" r:id="rId26"/>
    <p:sldId id="733" r:id="rId27"/>
    <p:sldId id="734" r:id="rId28"/>
    <p:sldId id="765" r:id="rId29"/>
    <p:sldId id="743" r:id="rId30"/>
    <p:sldId id="742" r:id="rId31"/>
    <p:sldId id="744" r:id="rId32"/>
    <p:sldId id="745" r:id="rId33"/>
    <p:sldId id="746" r:id="rId34"/>
    <p:sldId id="768" r:id="rId35"/>
    <p:sldId id="747" r:id="rId36"/>
    <p:sldId id="748" r:id="rId37"/>
    <p:sldId id="749" r:id="rId38"/>
    <p:sldId id="769" r:id="rId39"/>
    <p:sldId id="750" r:id="rId40"/>
    <p:sldId id="751" r:id="rId41"/>
    <p:sldId id="752" r:id="rId42"/>
    <p:sldId id="753" r:id="rId43"/>
    <p:sldId id="756" r:id="rId44"/>
    <p:sldId id="775" r:id="rId45"/>
    <p:sldId id="686" r:id="rId46"/>
    <p:sldId id="722" r:id="rId47"/>
  </p:sldIdLst>
  <p:sldSz cx="12192000" cy="6858000"/>
  <p:notesSz cx="7099300" cy="10234613"/>
  <p:custDataLst>
    <p:tags r:id="rId5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9" autoAdjust="0"/>
    <p:restoredTop sz="94618" autoAdjust="0"/>
  </p:normalViewPr>
  <p:slideViewPr>
    <p:cSldViewPr>
      <p:cViewPr>
        <p:scale>
          <a:sx n="100" d="100"/>
          <a:sy n="100" d="100"/>
        </p:scale>
        <p:origin x="-448" y="-1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tags" Target="tags/tag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a:t>
            </a:fld>
            <a:endParaRPr lang="en-US"/>
          </a:p>
        </p:txBody>
      </p:sp>
    </p:spTree>
    <p:extLst>
      <p:ext uri="{BB962C8B-B14F-4D97-AF65-F5344CB8AC3E}">
        <p14:creationId xmlns:p14="http://schemas.microsoft.com/office/powerpoint/2010/main" val="75770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If you model each other as</a:t>
            </a:r>
            <a:r>
              <a:rPr lang="en-US" baseline="0" dirty="0" smtClean="0"/>
              <a:t> MAX and MIN, nice collapse.  Otherwise, you have to do a lot of searching inside searching.</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16</a:t>
            </a:fld>
            <a:endParaRPr lang="en-US"/>
          </a:p>
        </p:txBody>
      </p:sp>
    </p:spTree>
    <p:extLst>
      <p:ext uri="{BB962C8B-B14F-4D97-AF65-F5344CB8AC3E}">
        <p14:creationId xmlns:p14="http://schemas.microsoft.com/office/powerpoint/2010/main" val="213857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18</a:t>
            </a:fld>
            <a:endParaRPr 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smtClean="0">
                <a:latin typeface="Arial" charset="0"/>
              </a:rPr>
              <a:t>python pacman.py -g SmartGhost -l trapped2 -p ExpectimaxAgent -a depth=4,evalFn=better</a:t>
            </a: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19</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25</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Can</a:t>
            </a:r>
            <a:r>
              <a:rPr lang="en-US" baseline="0" dirty="0" smtClean="0">
                <a:latin typeface="Arial" charset="0"/>
              </a:rPr>
              <a:t> use same dispatch based code for this!  Just know what type of player goes next and either take a min, max, or weighted average of children.</a:t>
            </a:r>
            <a:endParaRPr lang="en-US" dirty="0"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26</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Now we have tuples</a:t>
            </a:r>
            <a:r>
              <a:rPr lang="en-US" baseline="0" dirty="0" smtClean="0"/>
              <a:t> of all utilities, and everyone maxes their own utilities.  This is how people play Risk.  Complex behavior comes out of simple code!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39385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keep talking about </a:t>
            </a:r>
            <a:r>
              <a:rPr lang="en-US" dirty="0" err="1" smtClean="0"/>
              <a:t>utilitie</a:t>
            </a:r>
            <a:r>
              <a:rPr lang="en-US" dirty="0" smtClean="0"/>
              <a:t>…what are they?</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2269227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Worst case reasoning keeps you at home forever</a:t>
            </a:r>
            <a:r>
              <a:rPr lang="en-US" baseline="0" dirty="0" smtClean="0"/>
              <a:t> because you might be struck by lightning!  If we want to be able to let bad things happen (but rarely), we need to be able to take averages.  Expected utilities are very useful, and keeping track of probabilities as we learn new knowledge, and this will be important later on.</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1656355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30</a:t>
            </a:fld>
            <a:endParaRPr lang="en-US"/>
          </a:p>
        </p:txBody>
      </p:sp>
    </p:spTree>
    <p:extLst>
      <p:ext uri="{BB962C8B-B14F-4D97-AF65-F5344CB8AC3E}">
        <p14:creationId xmlns:p14="http://schemas.microsoft.com/office/powerpoint/2010/main" val="2713607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8113" y="768350"/>
            <a:ext cx="6823075" cy="3838575"/>
          </a:xfrm>
          <a:ln/>
        </p:spPr>
      </p:sp>
      <p:sp>
        <p:nvSpPr>
          <p:cNvPr id="45059" name="Notes Placeholder 2"/>
          <p:cNvSpPr>
            <a:spLocks noGrp="1"/>
          </p:cNvSpPr>
          <p:nvPr>
            <p:ph type="body" idx="1"/>
          </p:nvPr>
        </p:nvSpPr>
        <p:spPr>
          <a:noFill/>
          <a:ln/>
        </p:spPr>
        <p:txBody>
          <a:bodyPr/>
          <a:lstStyle/>
          <a:p>
            <a:r>
              <a:rPr lang="en-US" dirty="0" smtClean="0">
                <a:latin typeface="Arial" charset="0"/>
              </a:rPr>
              <a:t>Does it prefer 1 safe or some mixture of 0 and 2 scoops?  The utilities specify</a:t>
            </a:r>
            <a:r>
              <a:rPr lang="en-US" baseline="0" dirty="0" smtClean="0">
                <a:latin typeface="Arial" charset="0"/>
              </a:rPr>
              <a:t> which of these worlds is better, and there is no right answer, but we do need to be able to distinguish them an utilities are a good way to do so.</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32</a:t>
            </a:fld>
            <a:endParaRPr 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Would</a:t>
            </a:r>
            <a:r>
              <a:rPr lang="en-US" baseline="0" dirty="0" smtClean="0"/>
              <a:t> really like the 100, but a perfect adversary will not let you have it.  But maybe a real-life adversary would?  Or what if you actually just rolled dice?  The idea is that we might want to consider some sort of average case rather than the </a:t>
            </a:r>
            <a:r>
              <a:rPr lang="en-US" baseline="0" dirty="0" err="1" smtClean="0"/>
              <a:t>minimax</a:t>
            </a:r>
            <a:r>
              <a:rPr lang="en-US" baseline="0" dirty="0" smtClean="0"/>
              <a:t> value.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Expecimax</a:t>
            </a:r>
            <a:r>
              <a:rPr lang="en-US" dirty="0" smtClean="0"/>
              <a:t> is recursive lotteries.  Important</a:t>
            </a:r>
            <a:r>
              <a:rPr lang="en-US" baseline="0" dirty="0" smtClean="0"/>
              <a:t> to take the fun out of gambling.  It’s just randomness, no value to the experience.  No stake is offered.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4024485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smtClean="0">
                <a:latin typeface="Arial" charset="0"/>
              </a:rPr>
              <a:t>Lots</a:t>
            </a:r>
            <a:r>
              <a:rPr lang="en-US" baseline="0" dirty="0" smtClean="0">
                <a:latin typeface="Arial" charset="0"/>
              </a:rPr>
              <a:t> of valid preferences, but some simply make no sense, and we will place some restrictions on them.</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35</a:t>
            </a:fld>
            <a:endParaRPr lang="en-US"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Orderability</a:t>
            </a:r>
            <a:r>
              <a:rPr lang="en-US" dirty="0" smtClean="0"/>
              <a:t>: either A or B is better, or you’re indifferent.</a:t>
            </a:r>
            <a:r>
              <a:rPr lang="en-US" baseline="0" dirty="0" smtClean="0"/>
              <a:t>  Continuity: if A &lt; B &lt; C, there is some lottery between A and C that is indifferent to B.  Substitutability: if A is indifferent to B, you are also indifferent to two otherwise identical lotteries containing them. Monotonicity: if you prefer A to B, you prefer lotteries with more A than B.</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36</a:t>
            </a:fld>
            <a:endParaRPr lang="en-US"/>
          </a:p>
        </p:txBody>
      </p:sp>
    </p:spTree>
    <p:extLst>
      <p:ext uri="{BB962C8B-B14F-4D97-AF65-F5344CB8AC3E}">
        <p14:creationId xmlns:p14="http://schemas.microsoft.com/office/powerpoint/2010/main" val="320354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Micromorts</a:t>
            </a:r>
            <a:r>
              <a:rPr lang="en-US" baseline="0" dirty="0" smtClean="0"/>
              <a:t> for recall.  Need to use lotteries to find entire utility function.</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39</a:t>
            </a:fld>
            <a:endParaRPr lang="en-US"/>
          </a:p>
        </p:txBody>
      </p:sp>
    </p:spTree>
    <p:extLst>
      <p:ext uri="{BB962C8B-B14F-4D97-AF65-F5344CB8AC3E}">
        <p14:creationId xmlns:p14="http://schemas.microsoft.com/office/powerpoint/2010/main" val="1411671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this case, -$30 =</a:t>
            </a:r>
            <a:r>
              <a:rPr lang="en-US" baseline="0" dirty="0" smtClean="0"/>
              <a:t> </a:t>
            </a:r>
            <a:r>
              <a:rPr lang="en-US" dirty="0" err="1" smtClean="0"/>
              <a:t>Micromort</a:t>
            </a:r>
            <a:r>
              <a:rPr lang="en-US" dirty="0" smtClean="0"/>
              <a:t>.  Probably crippling lifelong debt =</a:t>
            </a:r>
            <a:r>
              <a:rPr lang="en-US" baseline="0" dirty="0" smtClean="0"/>
              <a:t> more </a:t>
            </a:r>
            <a:r>
              <a:rPr lang="en-US" baseline="0" dirty="0" err="1" smtClean="0"/>
              <a:t>micromorts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40</a:t>
            </a:fld>
            <a:endParaRPr lang="en-US"/>
          </a:p>
        </p:txBody>
      </p:sp>
    </p:spTree>
    <p:extLst>
      <p:ext uri="{BB962C8B-B14F-4D97-AF65-F5344CB8AC3E}">
        <p14:creationId xmlns:p14="http://schemas.microsoft.com/office/powerpoint/2010/main" val="1121708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smtClean="0">
                <a:latin typeface="Arial" charset="0"/>
              </a:rPr>
              <a:t>Draw Jensen’s for utility curve</a:t>
            </a: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41</a:t>
            </a:fld>
            <a:endParaRPr lang="en-US"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43</a:t>
            </a:fld>
            <a:endParaRPr lang="en-US"/>
          </a:p>
        </p:txBody>
      </p:sp>
    </p:spTree>
    <p:extLst>
      <p:ext uri="{BB962C8B-B14F-4D97-AF65-F5344CB8AC3E}">
        <p14:creationId xmlns:p14="http://schemas.microsoft.com/office/powerpoint/2010/main" val="255292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4</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If equally</a:t>
            </a:r>
            <a:r>
              <a:rPr lang="en-US" baseline="0" dirty="0" smtClean="0">
                <a:latin typeface="Arial" charset="0"/>
              </a:rPr>
              <a:t> likely, 54.5 on the right, so now it looks good.  Don’t know how the opponent will react, but can reason about the value of the “average” response, considering the probabilities of each move.</a:t>
            </a:r>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7</a:t>
            </a:fld>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Pruning is pretty</a:t>
            </a:r>
            <a:r>
              <a:rPr lang="en-US" baseline="0" dirty="0" smtClean="0"/>
              <a:t> hard.  We have a value of 8.  Before in </a:t>
            </a:r>
            <a:r>
              <a:rPr lang="en-US" baseline="0" dirty="0" err="1" smtClean="0"/>
              <a:t>minimax</a:t>
            </a:r>
            <a:r>
              <a:rPr lang="en-US" baseline="0" dirty="0" smtClean="0"/>
              <a:t> we were able to prune when you get to the 2, because the left node has value at least 3, so the max is at least 3.  But in </a:t>
            </a:r>
            <a:r>
              <a:rPr lang="en-US" baseline="0" dirty="0" err="1" smtClean="0"/>
              <a:t>expectimax</a:t>
            </a:r>
            <a:r>
              <a:rPr lang="en-US" baseline="0" dirty="0" smtClean="0"/>
              <a:t>, you can always see a huge value.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a:t>
            </a:fld>
            <a:endParaRPr lang="en-US"/>
          </a:p>
        </p:txBody>
      </p:sp>
    </p:spTree>
    <p:extLst>
      <p:ext uri="{BB962C8B-B14F-4D97-AF65-F5344CB8AC3E}">
        <p14:creationId xmlns:p14="http://schemas.microsoft.com/office/powerpoint/2010/main" val="309845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r>
              <a:rPr lang="en-US" dirty="0" smtClean="0">
                <a:latin typeface="Arial" charset="0"/>
              </a:rPr>
              <a:t>Terminal values are score.  We</a:t>
            </a:r>
            <a:r>
              <a:rPr lang="en-US" baseline="0" dirty="0" smtClean="0">
                <a:latin typeface="Arial" charset="0"/>
              </a:rPr>
              <a:t> can’t look all the way to the end, so we have to cut off the search.</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11</a:t>
            </a:fld>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Quick review of probability.</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13</a:t>
            </a:fld>
            <a:endParaRPr lang="en-US"/>
          </a:p>
        </p:txBody>
      </p:sp>
    </p:spTree>
    <p:extLst>
      <p:ext uri="{BB962C8B-B14F-4D97-AF65-F5344CB8AC3E}">
        <p14:creationId xmlns:p14="http://schemas.microsoft.com/office/powerpoint/2010/main" val="327657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8113" y="768350"/>
            <a:ext cx="6823075"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14</a:t>
            </a:fld>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Could</a:t>
            </a:r>
            <a:r>
              <a:rPr lang="en-US" baseline="0" dirty="0" smtClean="0"/>
              <a:t> be huge Bayesian network?</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15</a:t>
            </a:fld>
            <a:endParaRPr lang="en-US"/>
          </a:p>
        </p:txBody>
      </p:sp>
    </p:spTree>
    <p:extLst>
      <p:ext uri="{BB962C8B-B14F-4D97-AF65-F5344CB8AC3E}">
        <p14:creationId xmlns:p14="http://schemas.microsoft.com/office/powerpoint/2010/main" val="179266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3.mp4"/><Relationship Id="rId2"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4.mp4"/><Relationship Id="rId2" Type="http://schemas.openxmlformats.org/officeDocument/2006/relationships/video" Target="../media/media4.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5.mp4"/><Relationship Id="rId2" Type="http://schemas.openxmlformats.org/officeDocument/2006/relationships/video" Target="../media/media5.mp4"/></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6.mp4"/><Relationship Id="rId2" Type="http://schemas.openxmlformats.org/officeDocument/2006/relationships/video" Target="../media/media6.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tags" Target="../tags/tag2.xml"/><Relationship Id="rId2" Type="http://schemas.openxmlformats.org/officeDocument/2006/relationships/tags" Target="../tags/tag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2.png"/><Relationship Id="rId5" Type="http://schemas.openxmlformats.org/officeDocument/2006/relationships/oleObject" Target="../embeddings/oleObject1.bin"/><Relationship Id="rId6" Type="http://schemas.openxmlformats.org/officeDocument/2006/relationships/image" Target="../media/image41.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w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w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pPr eaLnBrk="1" hangingPunct="1"/>
            <a:r>
              <a:rPr lang="en-US" dirty="0" smtClean="0"/>
              <a:t>CSE 511A: </a:t>
            </a:r>
            <a:r>
              <a:rPr lang="en-US" dirty="0" err="1" smtClean="0"/>
              <a:t>Introduciton</a:t>
            </a:r>
            <a:r>
              <a:rPr lang="en-US" dirty="0" smtClean="0"/>
              <a:t> to Artificial </a:t>
            </a:r>
            <a:r>
              <a:rPr lang="en-US" dirty="0" smtClean="0"/>
              <a:t>Intelligence</a:t>
            </a:r>
            <a:br>
              <a:rPr lang="en-US" dirty="0" smtClean="0"/>
            </a:br>
            <a:endParaRPr lang="en-US" sz="3600" dirty="0" smtClean="0"/>
          </a:p>
        </p:txBody>
      </p:sp>
      <p:sp>
        <p:nvSpPr>
          <p:cNvPr id="5123" name="Rectangle 6"/>
          <p:cNvSpPr>
            <a:spLocks noGrp="1" noChangeArrowheads="1"/>
          </p:cNvSpPr>
          <p:nvPr>
            <p:ph type="subTitle" idx="1"/>
          </p:nvPr>
        </p:nvSpPr>
        <p:spPr>
          <a:xfrm>
            <a:off x="0" y="990600"/>
            <a:ext cx="12192000" cy="1524000"/>
          </a:xfrm>
        </p:spPr>
        <p:txBody>
          <a:bodyPr/>
          <a:lstStyle/>
          <a:p>
            <a:pPr eaLnBrk="1" hangingPunct="1"/>
            <a:r>
              <a:rPr lang="en-US" dirty="0" smtClean="0"/>
              <a:t>Uncertainty and Utilities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 Roman Garnett</a:t>
            </a:r>
            <a:endParaRPr lang="en-US" sz="2400" dirty="0" smtClean="0">
              <a:latin typeface="Calibri"/>
              <a:cs typeface="Calibri"/>
            </a:endParaRPr>
          </a:p>
          <a:p>
            <a:pPr algn="ctr">
              <a:spcBef>
                <a:spcPct val="50000"/>
              </a:spcBef>
            </a:pPr>
            <a:r>
              <a:rPr lang="en-US" sz="2400" dirty="0" smtClean="0">
                <a:latin typeface="Calibri"/>
                <a:cs typeface="Calibri"/>
              </a:rPr>
              <a:t>Washington University in St. Louis</a:t>
            </a:r>
            <a:endParaRPr lang="en-US" sz="2400" dirty="0" smtClean="0">
              <a:latin typeface="Calibri"/>
              <a:cs typeface="Calibri"/>
            </a:endParaRP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Probabilities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smtClean="0"/>
              <a:t>Reminder: Probabilities</a:t>
            </a:r>
          </a:p>
        </p:txBody>
      </p:sp>
      <p:sp>
        <p:nvSpPr>
          <p:cNvPr id="12291" name="Rectangle 3"/>
          <p:cNvSpPr>
            <a:spLocks noGrp="1" noChangeArrowheads="1"/>
          </p:cNvSpPr>
          <p:nvPr>
            <p:ph idx="1"/>
          </p:nvPr>
        </p:nvSpPr>
        <p:spPr/>
        <p:txBody>
          <a:bodyPr/>
          <a:lstStyle/>
          <a:p>
            <a:pPr>
              <a:lnSpc>
                <a:spcPct val="80000"/>
              </a:lnSpc>
            </a:pPr>
            <a:r>
              <a:rPr lang="en-US" sz="2000" dirty="0" smtClean="0"/>
              <a:t>A </a:t>
            </a:r>
            <a:r>
              <a:rPr lang="en-US" sz="2000" dirty="0" smtClean="0">
                <a:solidFill>
                  <a:srgbClr val="CC0000"/>
                </a:solidFill>
              </a:rPr>
              <a:t>random variable</a:t>
            </a:r>
            <a:r>
              <a:rPr lang="en-US" sz="2000" dirty="0" smtClean="0"/>
              <a:t> represents an event whose outcome is unknown</a:t>
            </a:r>
          </a:p>
          <a:p>
            <a:pPr>
              <a:lnSpc>
                <a:spcPct val="80000"/>
              </a:lnSpc>
            </a:pPr>
            <a:r>
              <a:rPr lang="en-US" sz="2000" dirty="0" smtClean="0"/>
              <a:t>A </a:t>
            </a:r>
            <a:r>
              <a:rPr lang="en-US" sz="2000" dirty="0" smtClean="0">
                <a:solidFill>
                  <a:srgbClr val="CC0000"/>
                </a:solidFill>
              </a:rPr>
              <a:t>probability distribution</a:t>
            </a:r>
            <a:r>
              <a:rPr lang="en-US" sz="2000" dirty="0" smtClean="0"/>
              <a:t> is an assignment of weights to outcomes</a:t>
            </a:r>
          </a:p>
          <a:p>
            <a:pPr>
              <a:lnSpc>
                <a:spcPct val="80000"/>
              </a:lnSpc>
            </a:pPr>
            <a:endParaRPr lang="en-US" sz="2000" dirty="0" smtClean="0"/>
          </a:p>
          <a:p>
            <a:pPr>
              <a:lnSpc>
                <a:spcPct val="80000"/>
              </a:lnSpc>
            </a:pPr>
            <a:r>
              <a:rPr lang="en-US" sz="2000" dirty="0" smtClean="0"/>
              <a:t>Example: Traffic on freeway</a:t>
            </a:r>
          </a:p>
          <a:p>
            <a:pPr lvl="1">
              <a:lnSpc>
                <a:spcPct val="80000"/>
              </a:lnSpc>
            </a:pPr>
            <a:r>
              <a:rPr lang="en-US" sz="1800" dirty="0" smtClean="0"/>
              <a:t>Random variable: T = whether there’s traffic</a:t>
            </a:r>
          </a:p>
          <a:p>
            <a:pPr lvl="1">
              <a:lnSpc>
                <a:spcPct val="80000"/>
              </a:lnSpc>
            </a:pPr>
            <a:r>
              <a:rPr lang="en-US" sz="1800" dirty="0" smtClean="0"/>
              <a:t>Outcomes: T in {none, light, heavy}</a:t>
            </a:r>
          </a:p>
          <a:p>
            <a:pPr lvl="1">
              <a:lnSpc>
                <a:spcPct val="80000"/>
              </a:lnSpc>
            </a:pPr>
            <a:r>
              <a:rPr lang="en-US" sz="1800" dirty="0" smtClean="0"/>
              <a:t>Distribution: P(T=none) = 0.25, P(T=light) = 0.50, P(T=heavy) = 0.25</a:t>
            </a:r>
          </a:p>
          <a:p>
            <a:pPr>
              <a:lnSpc>
                <a:spcPct val="80000"/>
              </a:lnSpc>
            </a:pPr>
            <a:endParaRPr lang="en-US" sz="2000" dirty="0" smtClean="0"/>
          </a:p>
          <a:p>
            <a:pPr>
              <a:lnSpc>
                <a:spcPct val="80000"/>
              </a:lnSpc>
            </a:pPr>
            <a:r>
              <a:rPr lang="en-US" sz="2000" dirty="0" smtClean="0"/>
              <a:t>Some laws of probability (more later):</a:t>
            </a:r>
          </a:p>
          <a:p>
            <a:pPr lvl="1">
              <a:lnSpc>
                <a:spcPct val="80000"/>
              </a:lnSpc>
            </a:pPr>
            <a:r>
              <a:rPr lang="en-US" sz="1800" dirty="0" smtClean="0"/>
              <a:t>Probabilities are always non-negative</a:t>
            </a:r>
          </a:p>
          <a:p>
            <a:pPr lvl="1">
              <a:lnSpc>
                <a:spcPct val="80000"/>
              </a:lnSpc>
            </a:pPr>
            <a:r>
              <a:rPr lang="en-US" sz="1800" dirty="0" smtClean="0"/>
              <a:t>Probabilities over all possible outcomes sum to one</a:t>
            </a:r>
          </a:p>
          <a:p>
            <a:pPr>
              <a:lnSpc>
                <a:spcPct val="80000"/>
              </a:lnSpc>
            </a:pPr>
            <a:endParaRPr lang="en-US" sz="2000" dirty="0" smtClean="0"/>
          </a:p>
          <a:p>
            <a:pPr>
              <a:lnSpc>
                <a:spcPct val="80000"/>
              </a:lnSpc>
            </a:pPr>
            <a:r>
              <a:rPr lang="en-US" sz="2000" dirty="0" smtClean="0"/>
              <a:t>As we get more evidence, probabilities may change:</a:t>
            </a:r>
          </a:p>
          <a:p>
            <a:pPr lvl="1">
              <a:lnSpc>
                <a:spcPct val="80000"/>
              </a:lnSpc>
            </a:pPr>
            <a:r>
              <a:rPr lang="en-US" sz="1800" dirty="0" smtClean="0"/>
              <a:t>P(T=heavy) = 0.25, P(T=heavy | Hour=8am) = 0.60</a:t>
            </a:r>
          </a:p>
          <a:p>
            <a:pPr lvl="1">
              <a:lnSpc>
                <a:spcPct val="80000"/>
              </a:lnSpc>
            </a:pPr>
            <a:r>
              <a:rPr lang="en-US" sz="1800" dirty="0" smtClean="0"/>
              <a:t>We’ll talk about methods for reasoning and updating probabilities later</a:t>
            </a:r>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smtClean="0">
                <a:latin typeface="Calibri" pitchFamily="34" charset="0"/>
              </a:rPr>
              <a:t>0.50</a:t>
            </a:r>
            <a:endParaRPr lang="en-US" sz="3200" dirty="0">
              <a:latin typeface="Calibri" pitchFamily="34" charset="0"/>
            </a:endParaRP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1519" y="4826203"/>
            <a:ext cx="1554162" cy="17269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4800600"/>
            <a:ext cx="1643063" cy="1549839"/>
          </a:xfrm>
          <a:prstGeom prst="rect">
            <a:avLst/>
          </a:prstGeom>
          <a:noFill/>
          <a:extLst>
            <a:ext uri="{909E8E84-426E-40dd-AFC4-6F175D3DCCD1}">
              <a14:hiddenFill xmlns:a14="http://schemas.microsoft.com/office/drawing/2010/main">
                <a:solidFill>
                  <a:srgbClr val="FFFFFF"/>
                </a:solidFill>
              </a14:hiddenFill>
            </a:ext>
          </a:extLst>
        </p:spPr>
      </p:pic>
      <p:sp>
        <p:nvSpPr>
          <p:cNvPr id="16387" name="Rectangle 3"/>
          <p:cNvSpPr>
            <a:spLocks noGrp="1" noChangeArrowheads="1"/>
          </p:cNvSpPr>
          <p:nvPr>
            <p:ph idx="1"/>
          </p:nvPr>
        </p:nvSpPr>
        <p:spPr>
          <a:xfrm>
            <a:off x="381000" y="1371600"/>
            <a:ext cx="8915400" cy="4525963"/>
          </a:xfrm>
        </p:spPr>
        <p:txBody>
          <a:bodyPr/>
          <a:lstStyle/>
          <a:p>
            <a:pPr>
              <a:lnSpc>
                <a:spcPct val="90000"/>
              </a:lnSpc>
            </a:pPr>
            <a:r>
              <a:rPr lang="en-US" sz="2600" dirty="0" smtClean="0"/>
              <a:t>The expected value of a function of a random variable is the average, weighted by the probability distribution over outcomes</a:t>
            </a:r>
          </a:p>
          <a:p>
            <a:pPr lvl="4">
              <a:lnSpc>
                <a:spcPct val="90000"/>
              </a:lnSpc>
            </a:pPr>
            <a:endParaRPr lang="en-US" sz="1600" dirty="0" smtClean="0"/>
          </a:p>
          <a:p>
            <a:pPr>
              <a:lnSpc>
                <a:spcPct val="90000"/>
              </a:lnSpc>
            </a:pPr>
            <a:r>
              <a:rPr lang="en-US" sz="2600" dirty="0" smtClean="0"/>
              <a:t>Example: How long to get to the airport?</a:t>
            </a:r>
          </a:p>
          <a:p>
            <a:pPr lvl="1">
              <a:lnSpc>
                <a:spcPct val="90000"/>
              </a:lnSpc>
            </a:pPr>
            <a:endParaRPr lang="en-US" sz="2000" dirty="0" smtClean="0"/>
          </a:p>
          <a:p>
            <a:pPr lvl="2">
              <a:lnSpc>
                <a:spcPct val="90000"/>
              </a:lnSpc>
            </a:pPr>
            <a:endParaRPr lang="en-US" sz="2000" dirty="0" smtClean="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80963" y="4813148"/>
            <a:ext cx="1535600" cy="1597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07076" y="1212791"/>
            <a:ext cx="3108698" cy="1987608"/>
          </a:xfrm>
          <a:prstGeom prst="rect">
            <a:avLst/>
          </a:prstGeom>
          <a:noFill/>
          <a:extLst>
            <a:ext uri="{909E8E84-426E-40dd-AFC4-6F175D3DCCD1}">
              <a14:hiddenFill xmlns:a14="http://schemas.microsoft.com/office/drawing/2010/main">
                <a:solidFill>
                  <a:srgbClr val="FFFFFF"/>
                </a:solidFill>
              </a14:hiddenFill>
            </a:ext>
          </a:extLst>
        </p:spPr>
      </p:pic>
      <p:sp>
        <p:nvSpPr>
          <p:cNvPr id="13314" name="Rectangle 2"/>
          <p:cNvSpPr>
            <a:spLocks noGrp="1" noChangeArrowheads="1"/>
          </p:cNvSpPr>
          <p:nvPr>
            <p:ph type="title"/>
          </p:nvPr>
        </p:nvSpPr>
        <p:spPr/>
        <p:txBody>
          <a:bodyPr/>
          <a:lstStyle/>
          <a:p>
            <a:r>
              <a:rPr lang="en-US" smtClean="0"/>
              <a:t>Reminder: Expectations</a:t>
            </a:r>
          </a:p>
        </p:txBody>
      </p:sp>
      <p:sp>
        <p:nvSpPr>
          <p:cNvPr id="10" name="TextBox 9"/>
          <p:cNvSpPr txBox="1"/>
          <p:nvPr/>
        </p:nvSpPr>
        <p:spPr>
          <a:xfrm>
            <a:off x="3097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1" name="TextBox 10"/>
          <p:cNvSpPr txBox="1"/>
          <p:nvPr/>
        </p:nvSpPr>
        <p:spPr>
          <a:xfrm>
            <a:off x="5383824" y="4229833"/>
            <a:ext cx="1219200" cy="461665"/>
          </a:xfrm>
          <a:prstGeom prst="rect">
            <a:avLst/>
          </a:prstGeom>
          <a:noFill/>
        </p:spPr>
        <p:txBody>
          <a:bodyPr wrap="square" rtlCol="0">
            <a:spAutoFit/>
          </a:bodyPr>
          <a:lstStyle/>
          <a:p>
            <a:r>
              <a:rPr lang="en-US" sz="2400" dirty="0" smtClean="0">
                <a:latin typeface="Calibri"/>
                <a:cs typeface="Calibri"/>
              </a:rPr>
              <a:t>0.50</a:t>
            </a:r>
            <a:endParaRPr lang="en-US" sz="2400" dirty="0">
              <a:latin typeface="Calibri"/>
              <a:cs typeface="Calibri"/>
            </a:endParaRPr>
          </a:p>
        </p:txBody>
      </p:sp>
      <p:sp>
        <p:nvSpPr>
          <p:cNvPr id="12" name="TextBox 11"/>
          <p:cNvSpPr txBox="1"/>
          <p:nvPr/>
        </p:nvSpPr>
        <p:spPr>
          <a:xfrm>
            <a:off x="7669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4" name="TextBox 13"/>
          <p:cNvSpPr txBox="1"/>
          <p:nvPr/>
        </p:nvSpPr>
        <p:spPr>
          <a:xfrm>
            <a:off x="811824" y="4229833"/>
            <a:ext cx="2286000" cy="461665"/>
          </a:xfrm>
          <a:prstGeom prst="rect">
            <a:avLst/>
          </a:prstGeom>
          <a:noFill/>
        </p:spPr>
        <p:txBody>
          <a:bodyPr wrap="square" rtlCol="0">
            <a:spAutoFit/>
          </a:bodyPr>
          <a:lstStyle/>
          <a:p>
            <a:r>
              <a:rPr lang="en-US" sz="2400" dirty="0" smtClean="0">
                <a:latin typeface="Calibri"/>
                <a:cs typeface="Calibri"/>
              </a:rPr>
              <a:t>Probability:</a:t>
            </a:r>
            <a:endParaRPr lang="en-US" sz="2400" dirty="0">
              <a:latin typeface="Calibri"/>
              <a:cs typeface="Calibri"/>
            </a:endParaRPr>
          </a:p>
        </p:txBody>
      </p:sp>
      <p:sp>
        <p:nvSpPr>
          <p:cNvPr id="15" name="TextBox 14"/>
          <p:cNvSpPr txBox="1"/>
          <p:nvPr/>
        </p:nvSpPr>
        <p:spPr>
          <a:xfrm>
            <a:off x="3097824" y="3544033"/>
            <a:ext cx="1219200" cy="461665"/>
          </a:xfrm>
          <a:prstGeom prst="rect">
            <a:avLst/>
          </a:prstGeom>
          <a:noFill/>
        </p:spPr>
        <p:txBody>
          <a:bodyPr wrap="square" rtlCol="0">
            <a:spAutoFit/>
          </a:bodyPr>
          <a:lstStyle/>
          <a:p>
            <a:r>
              <a:rPr lang="en-US" sz="2400" dirty="0" smtClean="0">
                <a:latin typeface="Calibri"/>
                <a:cs typeface="Calibri"/>
              </a:rPr>
              <a:t>20 min</a:t>
            </a:r>
            <a:endParaRPr lang="en-US" sz="2400" dirty="0">
              <a:latin typeface="Calibri"/>
              <a:cs typeface="Calibri"/>
            </a:endParaRPr>
          </a:p>
        </p:txBody>
      </p:sp>
      <p:sp>
        <p:nvSpPr>
          <p:cNvPr id="16" name="TextBox 15"/>
          <p:cNvSpPr txBox="1"/>
          <p:nvPr/>
        </p:nvSpPr>
        <p:spPr>
          <a:xfrm>
            <a:off x="5383824" y="3544033"/>
            <a:ext cx="1219200" cy="461665"/>
          </a:xfrm>
          <a:prstGeom prst="rect">
            <a:avLst/>
          </a:prstGeom>
          <a:noFill/>
        </p:spPr>
        <p:txBody>
          <a:bodyPr wrap="square" rtlCol="0">
            <a:spAutoFit/>
          </a:bodyPr>
          <a:lstStyle/>
          <a:p>
            <a:r>
              <a:rPr lang="en-US" sz="2400" dirty="0" smtClean="0">
                <a:latin typeface="Calibri"/>
                <a:cs typeface="Calibri"/>
              </a:rPr>
              <a:t>30 min</a:t>
            </a:r>
            <a:endParaRPr lang="en-US" sz="2400" dirty="0">
              <a:latin typeface="Calibri"/>
              <a:cs typeface="Calibri"/>
            </a:endParaRPr>
          </a:p>
        </p:txBody>
      </p:sp>
      <p:sp>
        <p:nvSpPr>
          <p:cNvPr id="17" name="TextBox 16"/>
          <p:cNvSpPr txBox="1"/>
          <p:nvPr/>
        </p:nvSpPr>
        <p:spPr>
          <a:xfrm>
            <a:off x="7669824" y="3544033"/>
            <a:ext cx="1219200" cy="461665"/>
          </a:xfrm>
          <a:prstGeom prst="rect">
            <a:avLst/>
          </a:prstGeom>
          <a:noFill/>
        </p:spPr>
        <p:txBody>
          <a:bodyPr wrap="square" rtlCol="0">
            <a:spAutoFit/>
          </a:bodyPr>
          <a:lstStyle/>
          <a:p>
            <a:r>
              <a:rPr lang="en-US" sz="2400" dirty="0" smtClean="0">
                <a:latin typeface="Calibri"/>
                <a:cs typeface="Calibri"/>
              </a:rPr>
              <a:t>60 min</a:t>
            </a:r>
            <a:endParaRPr lang="en-US" sz="2400" dirty="0">
              <a:latin typeface="Calibri"/>
              <a:cs typeface="Calibri"/>
            </a:endParaRPr>
          </a:p>
        </p:txBody>
      </p:sp>
      <p:sp>
        <p:nvSpPr>
          <p:cNvPr id="18" name="TextBox 17"/>
          <p:cNvSpPr txBox="1"/>
          <p:nvPr/>
        </p:nvSpPr>
        <p:spPr>
          <a:xfrm>
            <a:off x="811824" y="3544033"/>
            <a:ext cx="2286000" cy="461665"/>
          </a:xfrm>
          <a:prstGeom prst="rect">
            <a:avLst/>
          </a:prstGeom>
          <a:noFill/>
        </p:spPr>
        <p:txBody>
          <a:bodyPr wrap="square" rtlCol="0">
            <a:spAutoFit/>
          </a:bodyPr>
          <a:lstStyle/>
          <a:p>
            <a:r>
              <a:rPr lang="en-US" sz="2400" dirty="0" smtClean="0">
                <a:latin typeface="Calibri"/>
                <a:cs typeface="Calibri"/>
              </a:rPr>
              <a:t>Time:</a:t>
            </a:r>
            <a:endParaRPr lang="en-US" sz="2400" dirty="0">
              <a:latin typeface="Calibri"/>
              <a:cs typeface="Calibri"/>
            </a:endParaRPr>
          </a:p>
        </p:txBody>
      </p:sp>
      <p:sp>
        <p:nvSpPr>
          <p:cNvPr id="19" name="Right Arrow 18"/>
          <p:cNvSpPr/>
          <p:nvPr/>
        </p:nvSpPr>
        <p:spPr>
          <a:xfrm>
            <a:off x="8991600" y="3686253"/>
            <a:ext cx="838200" cy="9144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10210800" y="3848833"/>
            <a:ext cx="1219200" cy="523220"/>
          </a:xfrm>
          <a:prstGeom prst="rect">
            <a:avLst/>
          </a:prstGeom>
          <a:noFill/>
        </p:spPr>
        <p:txBody>
          <a:bodyPr wrap="square" rtlCol="0">
            <a:spAutoFit/>
          </a:bodyPr>
          <a:lstStyle/>
          <a:p>
            <a:r>
              <a:rPr lang="en-US" sz="2800" dirty="0" smtClean="0">
                <a:latin typeface="Calibri"/>
                <a:cs typeface="Calibri"/>
              </a:rPr>
              <a:t>35 min</a:t>
            </a:r>
            <a:endParaRPr lang="en-US" sz="2800" dirty="0">
              <a:latin typeface="Calibri"/>
              <a:cs typeface="Calibri"/>
            </a:endParaRPr>
          </a:p>
        </p:txBody>
      </p:sp>
      <p:sp>
        <p:nvSpPr>
          <p:cNvPr id="21" name="TextBox 20"/>
          <p:cNvSpPr txBox="1"/>
          <p:nvPr/>
        </p:nvSpPr>
        <p:spPr>
          <a:xfrm>
            <a:off x="3276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2" name="TextBox 21"/>
          <p:cNvSpPr txBox="1"/>
          <p:nvPr/>
        </p:nvSpPr>
        <p:spPr>
          <a:xfrm>
            <a:off x="5562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3" name="TextBox 22"/>
          <p:cNvSpPr txBox="1"/>
          <p:nvPr/>
        </p:nvSpPr>
        <p:spPr>
          <a:xfrm>
            <a:off x="7848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4" name="TextBox 23"/>
          <p:cNvSpPr txBox="1"/>
          <p:nvPr/>
        </p:nvSpPr>
        <p:spPr>
          <a:xfrm>
            <a:off x="44196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
        <p:nvSpPr>
          <p:cNvPr id="25" name="TextBox 24"/>
          <p:cNvSpPr txBox="1"/>
          <p:nvPr/>
        </p:nvSpPr>
        <p:spPr>
          <a:xfrm>
            <a:off x="66294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524000"/>
            <a:ext cx="7239000" cy="4525963"/>
          </a:xfrm>
        </p:spPr>
        <p:txBody>
          <a:bodyPr/>
          <a:lstStyle/>
          <a:p>
            <a:pPr>
              <a:lnSpc>
                <a:spcPct val="80000"/>
              </a:lnSpc>
            </a:pPr>
            <a:r>
              <a:rPr lang="en-US" sz="2400" dirty="0" smtClean="0">
                <a:latin typeface="Calibri"/>
                <a:cs typeface="Calibri"/>
              </a:rPr>
              <a:t>In </a:t>
            </a:r>
            <a:r>
              <a:rPr lang="en-US" sz="2400" dirty="0" err="1" smtClean="0">
                <a:latin typeface="Calibri"/>
                <a:cs typeface="Calibri"/>
              </a:rPr>
              <a:t>expectimax</a:t>
            </a:r>
            <a:r>
              <a:rPr lang="en-US" sz="2400" dirty="0" smtClean="0">
                <a:latin typeface="Calibri"/>
                <a:cs typeface="Calibri"/>
              </a:rPr>
              <a:t> search, we have a probabilistic model of how the opponent (or environment) will behave in any state</a:t>
            </a:r>
          </a:p>
          <a:p>
            <a:pPr lvl="1">
              <a:lnSpc>
                <a:spcPct val="80000"/>
              </a:lnSpc>
            </a:pPr>
            <a:r>
              <a:rPr lang="en-US" sz="2000" dirty="0" smtClean="0">
                <a:latin typeface="Calibri"/>
                <a:cs typeface="Calibri"/>
              </a:rPr>
              <a:t>Model could be a simple uniform distribution (roll a die)</a:t>
            </a:r>
          </a:p>
          <a:p>
            <a:pPr lvl="1">
              <a:lnSpc>
                <a:spcPct val="80000"/>
              </a:lnSpc>
            </a:pPr>
            <a:r>
              <a:rPr lang="en-US" sz="2000" dirty="0" smtClean="0">
                <a:latin typeface="Calibri"/>
                <a:cs typeface="Calibri"/>
              </a:rPr>
              <a:t>Model could be sophisticated and require a great deal of computation</a:t>
            </a:r>
          </a:p>
          <a:p>
            <a:pPr lvl="1">
              <a:lnSpc>
                <a:spcPct val="80000"/>
              </a:lnSpc>
            </a:pPr>
            <a:r>
              <a:rPr lang="en-US" sz="2000" dirty="0" smtClean="0">
                <a:latin typeface="Calibri"/>
                <a:cs typeface="Calibri"/>
              </a:rPr>
              <a:t>We have a chance node for any outcome out of our control: opponent or environment</a:t>
            </a:r>
          </a:p>
          <a:p>
            <a:pPr lvl="1">
              <a:lnSpc>
                <a:spcPct val="80000"/>
              </a:lnSpc>
            </a:pPr>
            <a:r>
              <a:rPr lang="en-US" sz="2000" dirty="0" smtClean="0">
                <a:latin typeface="Calibri"/>
                <a:cs typeface="Calibri"/>
              </a:rPr>
              <a:t>The model might say that adversarial actions are likely!</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8382000" y="1676400"/>
            <a:ext cx="2819400" cy="373380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11280" name="Picture 36"/>
            <p:cNvPicPr>
              <a:picLocks noChangeAspect="1" noChangeArrowheads="1"/>
            </p:cNvPicPr>
            <p:nvPr/>
          </p:nvPicPr>
          <p:blipFill>
            <a:blip r:embed="rId3"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4"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5"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11289" name="Picture 46"/>
            <p:cNvPicPr>
              <a:picLocks noChangeAspect="1" noChangeArrowheads="1"/>
            </p:cNvPicPr>
            <p:nvPr/>
          </p:nvPicPr>
          <p:blipFill>
            <a:blip r:embed="rId5"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grpSp>
      <p:sp>
        <p:nvSpPr>
          <p:cNvPr id="11269" name="Text Box 51"/>
          <p:cNvSpPr txBox="1">
            <a:spLocks noChangeArrowheads="1"/>
          </p:cNvSpPr>
          <p:nvPr/>
        </p:nvSpPr>
        <p:spPr bwMode="auto">
          <a:xfrm>
            <a:off x="8077200" y="5715000"/>
            <a:ext cx="3886200" cy="915988"/>
          </a:xfrm>
          <a:prstGeom prst="rect">
            <a:avLst/>
          </a:prstGeom>
          <a:noFill/>
          <a:ln w="9525">
            <a:noFill/>
            <a:miter lim="800000"/>
            <a:headEnd/>
            <a:tailEnd/>
          </a:ln>
        </p:spPr>
        <p:txBody>
          <a:bodyPr>
            <a:spAutoFit/>
          </a:bodyPr>
          <a:lstStyle/>
          <a:p>
            <a:pPr algn="ctr">
              <a:spcBef>
                <a:spcPct val="50000"/>
              </a:spcBef>
            </a:pPr>
            <a:r>
              <a:rPr lang="en-US" i="1" dirty="0">
                <a:solidFill>
                  <a:srgbClr val="CC0000"/>
                </a:solidFill>
                <a:latin typeface="Calibri"/>
                <a:cs typeface="Calibri"/>
              </a:rPr>
              <a:t>Having a probabilistic belief about </a:t>
            </a:r>
            <a:r>
              <a:rPr lang="en-US" i="1" dirty="0" smtClean="0">
                <a:solidFill>
                  <a:srgbClr val="CC0000"/>
                </a:solidFill>
                <a:latin typeface="Calibri"/>
                <a:cs typeface="Calibri"/>
              </a:rPr>
              <a:t>another </a:t>
            </a:r>
            <a:r>
              <a:rPr lang="en-US" i="1" dirty="0">
                <a:solidFill>
                  <a:srgbClr val="CC0000"/>
                </a:solidFill>
                <a:latin typeface="Calibri"/>
                <a:cs typeface="Calibri"/>
              </a:rPr>
              <a:t>agent’s action does not mean that </a:t>
            </a:r>
            <a:r>
              <a:rPr lang="en-US" i="1" dirty="0" smtClean="0">
                <a:solidFill>
                  <a:srgbClr val="CC0000"/>
                </a:solidFill>
                <a:latin typeface="Calibri"/>
                <a:cs typeface="Calibri"/>
              </a:rPr>
              <a:t>the agent </a:t>
            </a:r>
            <a:r>
              <a:rPr lang="en-US" i="1" dirty="0">
                <a:solidFill>
                  <a:srgbClr val="CC0000"/>
                </a:solidFill>
                <a:latin typeface="Calibri"/>
                <a:cs typeface="Calibri"/>
              </a:rPr>
              <a:t>is flipping any coins!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6706" y="1519387"/>
            <a:ext cx="2206625" cy="2273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2400" dirty="0" smtClean="0"/>
              <a:t>Let’s say you know that your opponent is actually running a depth 2 </a:t>
            </a:r>
            <a:r>
              <a:rPr lang="en-US" sz="2400" dirty="0" err="1" smtClean="0"/>
              <a:t>minimax</a:t>
            </a:r>
            <a:r>
              <a:rPr lang="en-US" sz="2400" dirty="0" smtClean="0"/>
              <a:t>, using the result 80% of the time, and moving randomly otherwise</a:t>
            </a:r>
          </a:p>
          <a:p>
            <a:r>
              <a:rPr lang="en-US" sz="2400" dirty="0" smtClean="0"/>
              <a:t>Question: What tree search should you use?  </a:t>
            </a:r>
          </a:p>
          <a:p>
            <a:endParaRPr lang="en-US" sz="2400" dirty="0"/>
          </a:p>
        </p:txBody>
      </p:sp>
      <p:sp>
        <p:nvSpPr>
          <p:cNvPr id="29" name="Cloud Callout 28"/>
          <p:cNvSpPr/>
          <p:nvPr/>
        </p:nvSpPr>
        <p:spPr>
          <a:xfrm>
            <a:off x="533400" y="3352800"/>
            <a:ext cx="2286000" cy="236220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14400" y="3886200"/>
            <a:ext cx="1524000" cy="94344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3285392" y="4114800"/>
            <a:ext cx="1676400" cy="369332"/>
          </a:xfrm>
          <a:prstGeom prst="rect">
            <a:avLst/>
          </a:prstGeom>
          <a:noFill/>
        </p:spPr>
        <p:txBody>
          <a:bodyPr wrap="square" rtlCol="0">
            <a:spAutoFit/>
          </a:bodyPr>
          <a:lstStyle/>
          <a:p>
            <a:r>
              <a:rPr lang="en-US" dirty="0" smtClean="0">
                <a:latin typeface="Calibri" pitchFamily="34" charset="0"/>
              </a:rPr>
              <a:t>0.1          0.9</a:t>
            </a:r>
            <a:endParaRPr lang="en-US" dirty="0">
              <a:latin typeface="Calibri" pitchFamily="34" charset="0"/>
            </a:endParaRPr>
          </a:p>
        </p:txBody>
      </p:sp>
      <p:sp>
        <p:nvSpPr>
          <p:cNvPr id="88" name="Content Placeholder 2"/>
          <p:cNvSpPr txBox="1">
            <a:spLocks/>
          </p:cNvSpPr>
          <p:nvPr/>
        </p:nvSpPr>
        <p:spPr bwMode="auto">
          <a:xfrm>
            <a:off x="5943600" y="3047999"/>
            <a:ext cx="5918200" cy="32305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100000"/>
              </a:lnSpc>
              <a:spcBef>
                <a:spcPct val="20000"/>
              </a:spcBef>
              <a:spcAft>
                <a:spcPct val="0"/>
              </a:spcAft>
              <a:buClr>
                <a:schemeClr val="accent2"/>
              </a:buClr>
              <a:buSzTx/>
              <a:buFont typeface="Wingdings" pitchFamily="2" charset="2"/>
              <a:buChar char="§"/>
              <a:tabLst/>
              <a:defRPr/>
            </a:pP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Answer: </a:t>
            </a:r>
            <a:r>
              <a:rPr kumimoji="0" lang="en-US" sz="2400" b="0" i="0" u="none" strike="noStrike" kern="0" cap="none" spc="0" normalizeH="0" baseline="0" noProof="0" dirty="0" err="1" smtClean="0">
                <a:ln>
                  <a:noFill/>
                </a:ln>
                <a:solidFill>
                  <a:schemeClr val="accent2"/>
                </a:solidFill>
                <a:effectLst/>
                <a:uLnTx/>
                <a:uFillTx/>
                <a:latin typeface="Calibri" pitchFamily="34" charset="0"/>
                <a:ea typeface="+mn-ea"/>
                <a:cs typeface="+mn-cs"/>
              </a:rPr>
              <a:t>Expectimax</a:t>
            </a: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t>
            </a:r>
            <a:endParaRPr lang="en-US" sz="2400" kern="0" noProof="0" dirty="0" smtClean="0">
              <a:solidFill>
                <a:schemeClr val="accent2"/>
              </a:solidFill>
              <a:latin typeface="Calibri" pitchFamily="34" charset="0"/>
            </a:endParaRPr>
          </a:p>
          <a:p>
            <a:pPr marL="800082" lvl="1" indent="-342882">
              <a:spcBef>
                <a:spcPct val="20000"/>
              </a:spcBef>
              <a:buFont typeface="Wingdings" pitchFamily="2" charset="2"/>
              <a:buChar char="§"/>
            </a:pPr>
            <a:r>
              <a:rPr lang="en-US" sz="2000" kern="0" noProof="0" dirty="0" smtClean="0">
                <a:latin typeface="Calibri" pitchFamily="34" charset="0"/>
              </a:rPr>
              <a:t>To figure out EACH chance node’s probabilities, you have to run a simulation of your opponent</a:t>
            </a:r>
          </a:p>
          <a:p>
            <a:pPr marL="800082" lvl="1" indent="-342882">
              <a:spcBef>
                <a:spcPct val="20000"/>
              </a:spcBef>
              <a:buFont typeface="Wingdings" pitchFamily="2" charset="2"/>
              <a:buChar char="§"/>
            </a:pPr>
            <a:r>
              <a:rPr kumimoji="0" lang="en-US" sz="2000" b="0" i="0" u="none" strike="noStrike" kern="0" cap="none" spc="0" normalizeH="0" baseline="0" dirty="0" smtClean="0">
                <a:ln>
                  <a:noFill/>
                </a:ln>
                <a:effectLst/>
                <a:uLnTx/>
                <a:uFillTx/>
                <a:latin typeface="Calibri" pitchFamily="34" charset="0"/>
                <a:ea typeface="+mn-ea"/>
                <a:cs typeface="+mn-cs"/>
              </a:rPr>
              <a:t>This</a:t>
            </a:r>
            <a:r>
              <a:rPr kumimoji="0" lang="en-US" sz="2000" b="0" i="0" u="none" strike="noStrike" kern="0" cap="none" spc="0" normalizeH="0" dirty="0" smtClean="0">
                <a:ln>
                  <a:noFill/>
                </a:ln>
                <a:effectLst/>
                <a:uLnTx/>
                <a:uFillTx/>
                <a:latin typeface="Calibri" pitchFamily="34" charset="0"/>
                <a:ea typeface="+mn-ea"/>
                <a:cs typeface="+mn-cs"/>
              </a:rPr>
              <a:t> kind of thing gets very slow very quickly</a:t>
            </a:r>
          </a:p>
          <a:p>
            <a:pPr marL="800082" lvl="1" indent="-342882">
              <a:spcBef>
                <a:spcPct val="20000"/>
              </a:spcBef>
              <a:buFont typeface="Wingdings" pitchFamily="2" charset="2"/>
              <a:buChar char="§"/>
            </a:pPr>
            <a:r>
              <a:rPr lang="en-US" sz="2000" kern="0" dirty="0" smtClean="0">
                <a:latin typeface="Calibri" pitchFamily="34" charset="0"/>
              </a:rPr>
              <a:t>Even worse if you have to simulate your opponent simulating you…</a:t>
            </a:r>
          </a:p>
          <a:p>
            <a:pPr marL="800082" lvl="1" indent="-342882">
              <a:spcBef>
                <a:spcPct val="20000"/>
              </a:spcBef>
              <a:buFont typeface="Wingdings" pitchFamily="2" charset="2"/>
              <a:buChar char="§"/>
            </a:pPr>
            <a:r>
              <a:rPr lang="en-US" sz="2000" kern="0" noProof="0" dirty="0" smtClean="0">
                <a:latin typeface="Calibri" pitchFamily="34" charset="0"/>
              </a:rPr>
              <a:t>… except for </a:t>
            </a:r>
            <a:r>
              <a:rPr lang="en-US" sz="2000" kern="0" noProof="0" dirty="0" err="1" smtClean="0">
                <a:latin typeface="Calibri" pitchFamily="34" charset="0"/>
              </a:rPr>
              <a:t>minimax</a:t>
            </a:r>
            <a:r>
              <a:rPr lang="en-US" sz="2000" kern="0" noProof="0" dirty="0" smtClean="0">
                <a:latin typeface="Calibri" pitchFamily="34" charset="0"/>
              </a:rPr>
              <a:t>, which</a:t>
            </a:r>
            <a:r>
              <a:rPr lang="en-US" sz="2000" kern="0" dirty="0" smtClean="0">
                <a:latin typeface="Calibri" pitchFamily="34" charset="0"/>
              </a:rPr>
              <a:t> has the nice property that it all collapses into one game tree</a:t>
            </a:r>
            <a:endParaRPr lang="en-US" sz="2000" kern="0" noProof="0" dirty="0" smtClean="0">
              <a:latin typeface="Calibri" pitchFamily="34" charset="0"/>
            </a:endParaRPr>
          </a:p>
        </p:txBody>
      </p:sp>
      <p:grpSp>
        <p:nvGrpSpPr>
          <p:cNvPr id="95" name="Group 94"/>
          <p:cNvGrpSpPr/>
          <p:nvPr/>
        </p:nvGrpSpPr>
        <p:grpSpPr>
          <a:xfrm>
            <a:off x="3429000" y="3048000"/>
            <a:ext cx="2133600" cy="22860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97471" y="1340652"/>
            <a:ext cx="8362412" cy="43874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Modeling Assumptions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130" y="2369236"/>
            <a:ext cx="4710819" cy="3719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2275" y="2523872"/>
            <a:ext cx="4323969" cy="322648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p:txBody>
          <a:bodyPr/>
          <a:lstStyle/>
          <a:p>
            <a:r>
              <a:rPr lang="en-US" dirty="0" smtClean="0"/>
              <a:t>The Dangers of Optimism and Pessimism</a:t>
            </a:r>
          </a:p>
        </p:txBody>
      </p:sp>
      <p:sp>
        <p:nvSpPr>
          <p:cNvPr id="10" name="TextBox 9"/>
          <p:cNvSpPr txBox="1"/>
          <p:nvPr/>
        </p:nvSpPr>
        <p:spPr>
          <a:xfrm>
            <a:off x="838200" y="1394936"/>
            <a:ext cx="5105400" cy="738664"/>
          </a:xfrm>
          <a:prstGeom prst="rect">
            <a:avLst/>
          </a:prstGeom>
          <a:noFill/>
        </p:spPr>
        <p:txBody>
          <a:bodyPr wrap="square" rtlCol="0">
            <a:spAutoFit/>
          </a:bodyPr>
          <a:lstStyle/>
          <a:p>
            <a:pPr algn="ctr"/>
            <a:r>
              <a:rPr lang="en-US" sz="2400" dirty="0" smtClean="0">
                <a:latin typeface="Calibri" pitchFamily="34" charset="0"/>
              </a:rPr>
              <a:t>Dangerous Optimism</a:t>
            </a:r>
          </a:p>
          <a:p>
            <a:pPr algn="ctr"/>
            <a:r>
              <a:rPr lang="en-US" dirty="0" smtClean="0">
                <a:latin typeface="Calibri" pitchFamily="34" charset="0"/>
              </a:rPr>
              <a:t>Assuming chance when the world is adversarial</a:t>
            </a:r>
            <a:endParaRPr lang="en-US" dirty="0">
              <a:latin typeface="Calibri" pitchFamily="34" charset="0"/>
            </a:endParaRPr>
          </a:p>
        </p:txBody>
      </p:sp>
      <p:sp>
        <p:nvSpPr>
          <p:cNvPr id="11" name="TextBox 10"/>
          <p:cNvSpPr txBox="1"/>
          <p:nvPr/>
        </p:nvSpPr>
        <p:spPr>
          <a:xfrm>
            <a:off x="6248400" y="1394936"/>
            <a:ext cx="5105400" cy="738664"/>
          </a:xfrm>
          <a:prstGeom prst="rect">
            <a:avLst/>
          </a:prstGeom>
          <a:noFill/>
        </p:spPr>
        <p:txBody>
          <a:bodyPr wrap="square" rtlCol="0">
            <a:spAutoFit/>
          </a:bodyPr>
          <a:lstStyle/>
          <a:p>
            <a:pPr algn="ctr"/>
            <a:r>
              <a:rPr lang="en-US" sz="2400" dirty="0" smtClean="0">
                <a:latin typeface="Calibri" pitchFamily="34" charset="0"/>
              </a:rPr>
              <a:t>Dangerous Pessimism</a:t>
            </a:r>
          </a:p>
          <a:p>
            <a:pPr algn="ctr"/>
            <a:r>
              <a:rPr lang="en-US" dirty="0" smtClean="0">
                <a:latin typeface="Calibri" pitchFamily="34" charset="0"/>
              </a:rPr>
              <a:t>Assuming the worst case when it’s not likely</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Assumptions vs. Reality</a:t>
            </a:r>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63702325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3" name="TextBox 6"/>
          <p:cNvSpPr txBox="1">
            <a:spLocks noChangeArrowheads="1"/>
          </p:cNvSpPr>
          <p:nvPr/>
        </p:nvSpPr>
        <p:spPr bwMode="auto">
          <a:xfrm>
            <a:off x="8545068" y="5105400"/>
            <a:ext cx="2961132" cy="369332"/>
          </a:xfrm>
          <a:prstGeom prst="rect">
            <a:avLst/>
          </a:prstGeom>
          <a:noFill/>
          <a:ln w="9525">
            <a:noFill/>
            <a:miter lim="800000"/>
            <a:headEnd/>
            <a:tailEnd/>
          </a:ln>
        </p:spPr>
        <p:txBody>
          <a:bodyPr wrap="none">
            <a:spAutoFit/>
          </a:bodyPr>
          <a:lstStyle/>
          <a:p>
            <a:r>
              <a:rPr lang="en-US" dirty="0">
                <a:latin typeface="Calibri" pitchFamily="34" charset="0"/>
              </a:rPr>
              <a:t>Results from playing 5 games</a:t>
            </a: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Uncertain Outcomes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a:t>
            </a:r>
            <a:r>
              <a:rPr lang="en-US" sz="3600" dirty="0" err="1" smtClean="0"/>
              <a:t>Pacman</a:t>
            </a:r>
            <a:endParaRPr lang="en-US" sz="3600" dirty="0"/>
          </a:p>
        </p:txBody>
      </p:sp>
      <p:pic>
        <p:nvPicPr>
          <p:cNvPr id="4" name="World Assumptions -- Random Ghost Expect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1"/>
            <a:ext cx="8290559" cy="5181600"/>
          </a:xfrm>
          <a:prstGeom prst="rect">
            <a:avLst/>
          </a:prstGeom>
        </p:spPr>
      </p:pic>
    </p:spTree>
    <p:extLst>
      <p:ext uri="{BB962C8B-B14F-4D97-AF65-F5344CB8AC3E}">
        <p14:creationId xmlns:p14="http://schemas.microsoft.com/office/powerpoint/2010/main" val="302372087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Adversarial Ghost – </a:t>
            </a:r>
            <a:r>
              <a:rPr lang="en-US" sz="3600" dirty="0" err="1" smtClean="0"/>
              <a:t>Minimax</a:t>
            </a:r>
            <a:r>
              <a:rPr lang="en-US" sz="3600" dirty="0" smtClean="0"/>
              <a:t> </a:t>
            </a:r>
            <a:r>
              <a:rPr lang="en-US" sz="3600" dirty="0" err="1" smtClean="0"/>
              <a:t>Pacman</a:t>
            </a:r>
            <a:endParaRPr lang="en-US" sz="3600" dirty="0"/>
          </a:p>
        </p:txBody>
      </p:sp>
      <p:pic>
        <p:nvPicPr>
          <p:cNvPr id="4" name="World Assumptions -- Adversarial Ghost Min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100" y="1143000"/>
            <a:ext cx="8305800" cy="5191125"/>
          </a:xfrm>
          <a:prstGeom prst="rect">
            <a:avLst/>
          </a:prstGeom>
        </p:spPr>
      </p:pic>
    </p:spTree>
    <p:extLst>
      <p:ext uri="{BB962C8B-B14F-4D97-AF65-F5344CB8AC3E}">
        <p14:creationId xmlns:p14="http://schemas.microsoft.com/office/powerpoint/2010/main" val="359316012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Adversarial Ghost – </a:t>
            </a:r>
            <a:r>
              <a:rPr lang="en-US" sz="3600" dirty="0" err="1" smtClean="0"/>
              <a:t>Expectimax</a:t>
            </a:r>
            <a:r>
              <a:rPr lang="en-US" sz="3600" dirty="0" smtClean="0"/>
              <a:t> </a:t>
            </a:r>
            <a:r>
              <a:rPr lang="en-US" sz="3600" dirty="0" err="1" smtClean="0"/>
              <a:t>Pacman</a:t>
            </a:r>
            <a:endParaRPr lang="en-US" sz="3600" dirty="0"/>
          </a:p>
        </p:txBody>
      </p:sp>
      <p:pic>
        <p:nvPicPr>
          <p:cNvPr id="4" name="World Assumptions -- Adversarial Ghost Expect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100" y="1143000"/>
            <a:ext cx="8305800" cy="5191125"/>
          </a:xfrm>
          <a:prstGeom prst="rect">
            <a:avLst/>
          </a:prstGeom>
        </p:spPr>
      </p:pic>
    </p:spTree>
    <p:extLst>
      <p:ext uri="{BB962C8B-B14F-4D97-AF65-F5344CB8AC3E}">
        <p14:creationId xmlns:p14="http://schemas.microsoft.com/office/powerpoint/2010/main" val="359316012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Minimax</a:t>
            </a:r>
            <a:r>
              <a:rPr lang="en-US" sz="3600" dirty="0" smtClean="0"/>
              <a:t> </a:t>
            </a:r>
            <a:r>
              <a:rPr lang="en-US" sz="3600" dirty="0" err="1" smtClean="0"/>
              <a:t>Pacman</a:t>
            </a:r>
            <a:endParaRPr lang="en-US" sz="3600" dirty="0"/>
          </a:p>
        </p:txBody>
      </p:sp>
      <p:pic>
        <p:nvPicPr>
          <p:cNvPr id="4" name="World Assumptions -- Random Ghost Minimax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59316012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Other Game Types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smtClean="0"/>
              <a:t>E.g. Backgammon</a:t>
            </a:r>
          </a:p>
          <a:p>
            <a:r>
              <a:rPr lang="en-US" sz="2800" dirty="0" err="1" smtClean="0"/>
              <a:t>Expectiminimax</a:t>
            </a:r>
            <a:endParaRPr lang="en-US" sz="2800" dirty="0" smtClean="0"/>
          </a:p>
          <a:p>
            <a:pPr lvl="1"/>
            <a:r>
              <a:rPr lang="en-US" sz="2400" dirty="0" smtClean="0"/>
              <a:t>Environment is an extra “random agent” player that moves after each min/max agent</a:t>
            </a:r>
          </a:p>
          <a:p>
            <a:pPr lvl="1"/>
            <a:r>
              <a:rPr lang="en-US" sz="2400" dirty="0" smtClean="0"/>
              <a:t>Each node computes the appropriate combination of its children</a:t>
            </a:r>
          </a:p>
          <a:p>
            <a:pPr lvl="1"/>
            <a:endParaRPr lang="en-US" sz="2200" dirty="0" smtClean="0"/>
          </a:p>
          <a:p>
            <a:endParaRPr lang="en-US" sz="2200" dirty="0" smtClean="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457200" y="1341437"/>
            <a:ext cx="6553200" cy="4525963"/>
          </a:xfrm>
        </p:spPr>
        <p:txBody>
          <a:bodyPr/>
          <a:lstStyle/>
          <a:p>
            <a:r>
              <a:rPr lang="en-US" sz="2200" dirty="0" smtClean="0"/>
              <a:t>Dice rolls increase </a:t>
            </a:r>
            <a:r>
              <a:rPr lang="en-US" sz="2200" i="1" dirty="0" smtClean="0"/>
              <a:t>b</a:t>
            </a:r>
            <a:r>
              <a:rPr lang="en-US" sz="2200" dirty="0" smtClean="0"/>
              <a:t>: 21 possible rolls with 2 dice</a:t>
            </a:r>
          </a:p>
          <a:p>
            <a:pPr lvl="1"/>
            <a:r>
              <a:rPr lang="en-US" sz="2000" dirty="0" smtClean="0"/>
              <a:t>Backgammon </a:t>
            </a:r>
            <a:r>
              <a:rPr lang="en-US" sz="2000" dirty="0" smtClean="0">
                <a:sym typeface="Symbol" pitchFamily="18" charset="2"/>
              </a:rPr>
              <a:t></a:t>
            </a:r>
            <a:r>
              <a:rPr lang="en-US" sz="2000" dirty="0" smtClean="0"/>
              <a:t> 20 legal moves</a:t>
            </a:r>
          </a:p>
          <a:p>
            <a:pPr lvl="1"/>
            <a:r>
              <a:rPr lang="en-US" sz="2000" dirty="0" smtClean="0"/>
              <a:t>Depth 2 = 20 x (21 x 20)</a:t>
            </a:r>
            <a:r>
              <a:rPr lang="en-US" sz="2000" baseline="30000" dirty="0" smtClean="0"/>
              <a:t>3</a:t>
            </a:r>
            <a:r>
              <a:rPr lang="en-US" sz="2000" dirty="0" smtClean="0"/>
              <a:t> = 1.2 x 10</a:t>
            </a:r>
            <a:r>
              <a:rPr lang="en-US" sz="2000" baseline="30000" dirty="0" smtClean="0"/>
              <a:t>9</a:t>
            </a:r>
          </a:p>
          <a:p>
            <a:pPr lvl="4"/>
            <a:endParaRPr lang="en-US" sz="1200" dirty="0" smtClean="0"/>
          </a:p>
          <a:p>
            <a:r>
              <a:rPr lang="en-US" sz="2200" dirty="0" smtClean="0"/>
              <a:t>As depth increases, probability of reaching a given search node shrinks</a:t>
            </a:r>
          </a:p>
          <a:p>
            <a:pPr lvl="1"/>
            <a:r>
              <a:rPr lang="en-US" sz="2000" dirty="0" smtClean="0"/>
              <a:t>So usefulness of search is diminished</a:t>
            </a:r>
          </a:p>
          <a:p>
            <a:pPr lvl="1"/>
            <a:r>
              <a:rPr lang="en-US" sz="2000" dirty="0" smtClean="0"/>
              <a:t>So limiting depth is less damaging</a:t>
            </a:r>
          </a:p>
          <a:p>
            <a:pPr lvl="1"/>
            <a:r>
              <a:rPr lang="en-US" sz="2000" dirty="0" smtClean="0"/>
              <a:t>But pruning is trickier…</a:t>
            </a:r>
          </a:p>
          <a:p>
            <a:pPr lvl="4"/>
            <a:endParaRPr lang="en-US" sz="1200" dirty="0" smtClean="0"/>
          </a:p>
          <a:p>
            <a:r>
              <a:rPr lang="en-US" sz="2200" dirty="0" smtClean="0"/>
              <a:t>Historic AI: </a:t>
            </a:r>
            <a:r>
              <a:rPr lang="en-US" sz="2200" dirty="0" err="1" smtClean="0"/>
              <a:t>TDGammon</a:t>
            </a:r>
            <a:r>
              <a:rPr lang="en-US" sz="2200" dirty="0" smtClean="0"/>
              <a:t> uses depth-2 search + very good evaluation function + reinforcement learning: </a:t>
            </a:r>
            <a:br>
              <a:rPr lang="en-US" sz="2200" dirty="0" smtClean="0"/>
            </a:br>
            <a:r>
              <a:rPr lang="en-US" sz="2200" dirty="0" smtClean="0"/>
              <a:t>world-champion level play</a:t>
            </a:r>
          </a:p>
          <a:p>
            <a:pPr lvl="3"/>
            <a:endParaRPr lang="en-US" sz="1000" dirty="0" smtClean="0"/>
          </a:p>
          <a:p>
            <a:r>
              <a:rPr lang="en-US" sz="2200" dirty="0" smtClean="0"/>
              <a:t>1</a:t>
            </a:r>
            <a:r>
              <a:rPr lang="en-US" sz="2200" baseline="30000" dirty="0" smtClean="0"/>
              <a:t>st</a:t>
            </a:r>
            <a:r>
              <a:rPr lang="en-US" sz="2200" dirty="0" smtClean="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smtClean="0">
                <a:latin typeface="Calibri" pitchFamily="34" charset="0"/>
              </a:rPr>
              <a:t>Image: Wikipedia</a:t>
            </a:r>
            <a:endParaRPr lang="en-US" sz="14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a14="http://schemas.microsoft.com/office/drawing/2010/main">
                <a:solidFill>
                  <a:srgbClr val="FFFFFF"/>
                </a:solidFill>
              </a14:hiddenFill>
            </a:ext>
          </a:extLst>
        </p:spPr>
      </p:pic>
      <p:sp>
        <p:nvSpPr>
          <p:cNvPr id="18434" name="Rectangle 2"/>
          <p:cNvSpPr>
            <a:spLocks noGrp="1" noChangeArrowheads="1"/>
          </p:cNvSpPr>
          <p:nvPr>
            <p:ph type="title"/>
          </p:nvPr>
        </p:nvSpPr>
        <p:spPr/>
        <p:txBody>
          <a:bodyPr/>
          <a:lstStyle/>
          <a:p>
            <a:r>
              <a:rPr lang="en-US" smtClean="0"/>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smtClean="0"/>
              <a:t>What if the game is not zero-sum, or has multiple players?</a:t>
            </a:r>
          </a:p>
          <a:p>
            <a:pPr lvl="2">
              <a:lnSpc>
                <a:spcPct val="80000"/>
              </a:lnSpc>
            </a:pPr>
            <a:endParaRPr lang="en-US" sz="1600" dirty="0" smtClean="0"/>
          </a:p>
          <a:p>
            <a:pPr>
              <a:lnSpc>
                <a:spcPct val="80000"/>
              </a:lnSpc>
            </a:pPr>
            <a:r>
              <a:rPr lang="en-US" sz="2400" dirty="0" smtClean="0"/>
              <a:t>Generalization of </a:t>
            </a:r>
            <a:r>
              <a:rPr lang="en-US" sz="2400" dirty="0" err="1" smtClean="0"/>
              <a:t>minimax</a:t>
            </a:r>
            <a:r>
              <a:rPr lang="en-US" sz="2400" dirty="0" smtClean="0"/>
              <a:t>:</a:t>
            </a:r>
          </a:p>
          <a:p>
            <a:pPr lvl="1">
              <a:lnSpc>
                <a:spcPct val="80000"/>
              </a:lnSpc>
            </a:pPr>
            <a:r>
              <a:rPr lang="en-US" sz="2000" dirty="0" smtClean="0"/>
              <a:t>Terminals have utility </a:t>
            </a:r>
            <a:r>
              <a:rPr lang="en-US" sz="2000" dirty="0" err="1" smtClean="0"/>
              <a:t>tuples</a:t>
            </a:r>
            <a:endParaRPr lang="en-US" sz="2000" dirty="0" smtClean="0"/>
          </a:p>
          <a:p>
            <a:pPr lvl="1">
              <a:lnSpc>
                <a:spcPct val="80000"/>
              </a:lnSpc>
            </a:pPr>
            <a:r>
              <a:rPr lang="en-US" sz="2000" dirty="0" smtClean="0"/>
              <a:t>Node values are also utility </a:t>
            </a:r>
            <a:r>
              <a:rPr lang="en-US" sz="2000" dirty="0" err="1" smtClean="0"/>
              <a:t>tuples</a:t>
            </a:r>
            <a:endParaRPr lang="en-US" sz="2000" dirty="0" smtClean="0"/>
          </a:p>
          <a:p>
            <a:pPr lvl="1">
              <a:lnSpc>
                <a:spcPct val="80000"/>
              </a:lnSpc>
            </a:pPr>
            <a:r>
              <a:rPr lang="en-US" sz="2000" dirty="0" smtClean="0"/>
              <a:t>Each player maximizes its own component</a:t>
            </a:r>
          </a:p>
          <a:p>
            <a:pPr lvl="1">
              <a:lnSpc>
                <a:spcPct val="80000"/>
              </a:lnSpc>
            </a:pPr>
            <a:r>
              <a:rPr lang="en-US" sz="2000" dirty="0" smtClean="0"/>
              <a:t>Can give rise to cooperation and</a:t>
            </a:r>
          </a:p>
          <a:p>
            <a:pPr lvl="1">
              <a:lnSpc>
                <a:spcPct val="80000"/>
              </a:lnSpc>
              <a:buNone/>
            </a:pPr>
            <a:r>
              <a:rPr lang="en-US" sz="2000" dirty="0" smtClean="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987" y="1568450"/>
            <a:ext cx="6389338"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Utilities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824" y="1504578"/>
            <a:ext cx="3704463" cy="2764217"/>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457200" y="1646238"/>
            <a:ext cx="7924800" cy="4525962"/>
          </a:xfrm>
        </p:spPr>
        <p:txBody>
          <a:bodyPr/>
          <a:lstStyle/>
          <a:p>
            <a:pPr>
              <a:lnSpc>
                <a:spcPct val="90000"/>
              </a:lnSpc>
            </a:pPr>
            <a:r>
              <a:rPr lang="en-US" sz="2400" dirty="0" smtClean="0"/>
              <a:t>Why should we average utilities?  Why not </a:t>
            </a:r>
            <a:r>
              <a:rPr lang="en-US" sz="2400" dirty="0" err="1" smtClean="0"/>
              <a:t>minimax</a:t>
            </a:r>
            <a:r>
              <a:rPr lang="en-US" sz="2400" dirty="0" smtClean="0"/>
              <a:t>?</a:t>
            </a:r>
          </a:p>
          <a:p>
            <a:pPr>
              <a:lnSpc>
                <a:spcPct val="90000"/>
              </a:lnSpc>
            </a:pPr>
            <a:endParaRPr lang="en-US" sz="2400" dirty="0" smtClean="0"/>
          </a:p>
          <a:p>
            <a:pPr>
              <a:lnSpc>
                <a:spcPct val="90000"/>
              </a:lnSpc>
            </a:pPr>
            <a:r>
              <a:rPr lang="en-US" sz="2400" dirty="0" smtClean="0"/>
              <a:t>Principle of maximum expected utility:</a:t>
            </a:r>
          </a:p>
          <a:p>
            <a:pPr lvl="1">
              <a:lnSpc>
                <a:spcPct val="90000"/>
              </a:lnSpc>
            </a:pPr>
            <a:r>
              <a:rPr lang="en-US" sz="2000" dirty="0" smtClean="0"/>
              <a:t>A rational agent should chose the action that </a:t>
            </a:r>
            <a:r>
              <a:rPr lang="en-US" sz="2000" dirty="0" smtClean="0">
                <a:solidFill>
                  <a:srgbClr val="CC0000"/>
                </a:solidFill>
              </a:rPr>
              <a:t>maximizes its expected utility, given its knowledge</a:t>
            </a:r>
          </a:p>
          <a:p>
            <a:pPr lvl="1">
              <a:lnSpc>
                <a:spcPct val="90000"/>
              </a:lnSpc>
            </a:pPr>
            <a:endParaRPr lang="en-US" sz="2000" dirty="0" smtClean="0"/>
          </a:p>
          <a:p>
            <a:r>
              <a:rPr lang="en-US" sz="2400" dirty="0" smtClean="0"/>
              <a:t>Questions:</a:t>
            </a:r>
          </a:p>
          <a:p>
            <a:pPr lvl="1"/>
            <a:r>
              <a:rPr lang="en-US" sz="2000" dirty="0" smtClean="0"/>
              <a:t>Where do utilities come from?</a:t>
            </a:r>
          </a:p>
          <a:p>
            <a:pPr lvl="1"/>
            <a:r>
              <a:rPr lang="en-US" sz="2000" dirty="0" smtClean="0"/>
              <a:t>How do we know such utilities even exist?</a:t>
            </a:r>
          </a:p>
          <a:p>
            <a:pPr lvl="1"/>
            <a:r>
              <a:rPr lang="en-US" sz="2000" dirty="0" smtClean="0"/>
              <a:t>How do we know that averaging even makes sense?</a:t>
            </a:r>
          </a:p>
          <a:p>
            <a:pPr lvl="1"/>
            <a:r>
              <a:rPr lang="en-US" sz="2000" dirty="0" smtClean="0"/>
              <a:t>What if our behavior (preferences) can’t be described by utilities?</a:t>
            </a:r>
          </a:p>
          <a:p>
            <a:pPr>
              <a:lnSpc>
                <a:spcPct val="90000"/>
              </a:lnSpc>
            </a:pPr>
            <a:endParaRPr lang="en-US" sz="24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smtClean="0">
                <a:latin typeface="Calibri" pitchFamily="34" charset="0"/>
              </a:rPr>
              <a:t>Idea: Uncertain outcomes controlled by chance, not an adversary!</a:t>
            </a:r>
            <a:endParaRPr lang="en-US" sz="28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43200" y="2414952"/>
            <a:ext cx="6553200" cy="386864"/>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worst-case </a:t>
            </a:r>
            <a:r>
              <a:rPr lang="en-US" sz="2400" dirty="0" err="1" smtClean="0"/>
              <a:t>minimax</a:t>
            </a:r>
            <a:r>
              <a:rPr lang="en-US" sz="2400" dirty="0" smtClean="0"/>
              <a:t> reasoning, terminal function scale doesn’t matter</a:t>
            </a:r>
          </a:p>
          <a:p>
            <a:pPr lvl="1"/>
            <a:r>
              <a:rPr lang="en-US" sz="2400" dirty="0" smtClean="0"/>
              <a:t>We just want better states to have higher evaluations (get the ordering right)</a:t>
            </a:r>
          </a:p>
          <a:p>
            <a:pPr lvl="1"/>
            <a:r>
              <a:rPr lang="en-US" sz="2400" dirty="0" smtClean="0"/>
              <a:t>We call this </a:t>
            </a:r>
            <a:r>
              <a:rPr lang="en-US" sz="2400" dirty="0" smtClean="0">
                <a:solidFill>
                  <a:srgbClr val="C00000"/>
                </a:solidFill>
              </a:rPr>
              <a:t>insensitivity to monotonic transformations</a:t>
            </a:r>
          </a:p>
          <a:p>
            <a:pPr lvl="2"/>
            <a:endParaRPr lang="en-US" sz="1600" dirty="0" smtClean="0"/>
          </a:p>
          <a:p>
            <a:r>
              <a:rPr lang="en-US" sz="2400" dirty="0" smtClean="0"/>
              <a:t>For average-case </a:t>
            </a:r>
            <a:r>
              <a:rPr lang="en-US" sz="2400" dirty="0" err="1" smtClean="0"/>
              <a:t>expectimax</a:t>
            </a:r>
            <a:r>
              <a:rPr lang="en-US" sz="2400" dirty="0" smtClean="0"/>
              <a:t> reasoning, we need </a:t>
            </a:r>
            <a:r>
              <a:rPr lang="en-US" sz="2400" i="1" dirty="0" smtClean="0"/>
              <a:t>magnitudes</a:t>
            </a:r>
            <a:r>
              <a:rPr lang="en-US" sz="2400" dirty="0" smtClean="0"/>
              <a:t> to be meaningful</a:t>
            </a:r>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grpSp>
        <p:nvGrpSpPr>
          <p:cNvPr id="39" name="Group 38"/>
          <p:cNvGrpSpPr/>
          <p:nvPr/>
        </p:nvGrpSpPr>
        <p:grpSpPr>
          <a:xfrm>
            <a:off x="2762250" y="2362200"/>
            <a:ext cx="6534150" cy="4572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457200" y="1600200"/>
            <a:ext cx="5334000" cy="4525963"/>
          </a:xfrm>
        </p:spPr>
        <p:txBody>
          <a:bodyPr/>
          <a:lstStyle/>
          <a:p>
            <a:pPr>
              <a:lnSpc>
                <a:spcPct val="80000"/>
              </a:lnSpc>
            </a:pPr>
            <a:r>
              <a:rPr lang="en-US" sz="2400" dirty="0" smtClean="0">
                <a:solidFill>
                  <a:srgbClr val="CC0000"/>
                </a:solidFill>
              </a:rPr>
              <a:t>Utilities are functions from outcomes (states of the world) to real numbers that describe an agent’s preferences</a:t>
            </a:r>
          </a:p>
          <a:p>
            <a:pPr lvl="1">
              <a:lnSpc>
                <a:spcPct val="80000"/>
              </a:lnSpc>
            </a:pPr>
            <a:endParaRPr lang="en-US" sz="2000" dirty="0" smtClean="0"/>
          </a:p>
          <a:p>
            <a:pPr>
              <a:lnSpc>
                <a:spcPct val="80000"/>
              </a:lnSpc>
            </a:pPr>
            <a:r>
              <a:rPr lang="en-US" sz="2400" dirty="0" smtClean="0"/>
              <a:t>Where do utilities come from?</a:t>
            </a:r>
          </a:p>
          <a:p>
            <a:pPr lvl="1">
              <a:lnSpc>
                <a:spcPct val="80000"/>
              </a:lnSpc>
            </a:pPr>
            <a:r>
              <a:rPr lang="en-US" sz="2000" dirty="0" smtClean="0"/>
              <a:t>In a game, may be simple (+1/-1)</a:t>
            </a:r>
          </a:p>
          <a:p>
            <a:pPr lvl="1">
              <a:lnSpc>
                <a:spcPct val="80000"/>
              </a:lnSpc>
            </a:pPr>
            <a:r>
              <a:rPr lang="en-US" sz="2000" dirty="0" smtClean="0"/>
              <a:t>Utilities summarize the agent’s goals</a:t>
            </a:r>
          </a:p>
          <a:p>
            <a:pPr lvl="1">
              <a:lnSpc>
                <a:spcPct val="80000"/>
              </a:lnSpc>
            </a:pPr>
            <a:r>
              <a:rPr lang="en-US" sz="2000" dirty="0" smtClean="0"/>
              <a:t>Theorem: any “rational” preferences can be summarized as a utility function</a:t>
            </a:r>
          </a:p>
          <a:p>
            <a:pPr lvl="1">
              <a:lnSpc>
                <a:spcPct val="80000"/>
              </a:lnSpc>
            </a:pPr>
            <a:endParaRPr lang="en-US" sz="2000" dirty="0" smtClean="0"/>
          </a:p>
          <a:p>
            <a:pPr>
              <a:lnSpc>
                <a:spcPct val="80000"/>
              </a:lnSpc>
            </a:pPr>
            <a:r>
              <a:rPr lang="en-US" sz="2400" dirty="0" smtClean="0"/>
              <a:t>We hard-wire utilities and let behaviors emerge</a:t>
            </a:r>
          </a:p>
          <a:p>
            <a:pPr lvl="1">
              <a:lnSpc>
                <a:spcPct val="80000"/>
              </a:lnSpc>
            </a:pPr>
            <a:r>
              <a:rPr lang="en-US" sz="2000" dirty="0" smtClean="0"/>
              <a:t>Why don’t we let agents pick utilities?</a:t>
            </a:r>
          </a:p>
          <a:p>
            <a:pPr lvl="1">
              <a:lnSpc>
                <a:spcPct val="80000"/>
              </a:lnSpc>
            </a:pPr>
            <a:r>
              <a:rPr lang="en-US" sz="2000" dirty="0" smtClean="0"/>
              <a:t>Why don’t we prescribe behaviors?</a:t>
            </a:r>
          </a:p>
          <a:p>
            <a:pPr>
              <a:lnSpc>
                <a:spcPct val="80000"/>
              </a:lnSpc>
              <a:buFont typeface="Wingdings" pitchFamily="2" charset="2"/>
              <a:buNone/>
            </a:pPr>
            <a:endParaRPr lang="en-US" sz="2400" dirty="0" smtClean="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0343" y="1905000"/>
            <a:ext cx="1446714" cy="21336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477000" y="2667000"/>
            <a:ext cx="1066800" cy="12192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8077200" y="2133600"/>
            <a:ext cx="1143000" cy="18288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4114800"/>
            <a:ext cx="2492375" cy="24923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2469" y="4411212"/>
            <a:ext cx="2748262" cy="225583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10600" y="4343400"/>
            <a:ext cx="2233454" cy="2309812"/>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4000" smtClean="0"/>
              <a:t>Utilities: Uncertain Outcomes</a:t>
            </a:r>
          </a:p>
        </p:txBody>
      </p:sp>
      <p:sp>
        <p:nvSpPr>
          <p:cNvPr id="14" name="Isosceles Triangle 13"/>
          <p:cNvSpPr/>
          <p:nvPr/>
        </p:nvSpPr>
        <p:spPr>
          <a:xfrm>
            <a:off x="5257800" y="1676400"/>
            <a:ext cx="762000" cy="53340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5" name="Oval 14"/>
          <p:cNvSpPr/>
          <p:nvPr/>
        </p:nvSpPr>
        <p:spPr>
          <a:xfrm>
            <a:off x="2895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6" name="Oval 15"/>
          <p:cNvSpPr/>
          <p:nvPr/>
        </p:nvSpPr>
        <p:spPr>
          <a:xfrm>
            <a:off x="7848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8" name="Straight Arrow Connector 17"/>
          <p:cNvCxnSpPr>
            <a:stCxn id="14" idx="3"/>
            <a:endCxn id="16" idx="0"/>
          </p:cNvCxnSpPr>
          <p:nvPr/>
        </p:nvCxnSpPr>
        <p:spPr>
          <a:xfrm>
            <a:off x="5638800" y="2209800"/>
            <a:ext cx="25146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200400" y="2209800"/>
            <a:ext cx="24384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200400" y="3429000"/>
            <a:ext cx="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53400" y="3429000"/>
            <a:ext cx="1143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7086600" y="3429000"/>
            <a:ext cx="1066800" cy="9144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191000" y="1219200"/>
            <a:ext cx="2971800" cy="400110"/>
          </a:xfrm>
          <a:prstGeom prst="rect">
            <a:avLst/>
          </a:prstGeom>
          <a:noFill/>
          <a:ln w="9525">
            <a:noFill/>
            <a:miter lim="800000"/>
            <a:headEnd/>
            <a:tailEnd/>
          </a:ln>
        </p:spPr>
        <p:txBody>
          <a:bodyPr>
            <a:spAutoFit/>
          </a:bodyPr>
          <a:lstStyle/>
          <a:p>
            <a:pPr algn="ctr"/>
            <a:r>
              <a:rPr lang="en-US" sz="2000" dirty="0">
                <a:latin typeface="Calibri" pitchFamily="34" charset="0"/>
              </a:rPr>
              <a:t>Getting ice cream</a:t>
            </a:r>
          </a:p>
        </p:txBody>
      </p:sp>
      <p:sp>
        <p:nvSpPr>
          <p:cNvPr id="21518" name="TextBox 30"/>
          <p:cNvSpPr txBox="1">
            <a:spLocks noChangeArrowheads="1"/>
          </p:cNvSpPr>
          <p:nvPr/>
        </p:nvSpPr>
        <p:spPr bwMode="auto">
          <a:xfrm>
            <a:off x="2971800" y="2133600"/>
            <a:ext cx="24384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Single</a:t>
            </a:r>
            <a:endParaRPr lang="en-US" sz="2000" dirty="0">
              <a:latin typeface="Calibri" pitchFamily="34" charset="0"/>
            </a:endParaRPr>
          </a:p>
        </p:txBody>
      </p:sp>
      <p:sp>
        <p:nvSpPr>
          <p:cNvPr id="21519" name="TextBox 31"/>
          <p:cNvSpPr txBox="1">
            <a:spLocks noChangeArrowheads="1"/>
          </p:cNvSpPr>
          <p:nvPr/>
        </p:nvSpPr>
        <p:spPr bwMode="auto">
          <a:xfrm>
            <a:off x="7162800" y="2133600"/>
            <a:ext cx="16002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Double</a:t>
            </a:r>
            <a:endParaRPr lang="en-US" sz="2000" dirty="0">
              <a:latin typeface="Calibri" pitchFamily="34" charset="0"/>
            </a:endParaRPr>
          </a:p>
        </p:txBody>
      </p:sp>
      <p:sp>
        <p:nvSpPr>
          <p:cNvPr id="15376" name="TextBox 36"/>
          <p:cNvSpPr txBox="1">
            <a:spLocks noChangeArrowheads="1"/>
          </p:cNvSpPr>
          <p:nvPr/>
        </p:nvSpPr>
        <p:spPr bwMode="auto">
          <a:xfrm>
            <a:off x="6705600" y="3581400"/>
            <a:ext cx="1066800" cy="400110"/>
          </a:xfrm>
          <a:prstGeom prst="rect">
            <a:avLst/>
          </a:prstGeom>
          <a:noFill/>
          <a:ln w="9525">
            <a:noFill/>
            <a:miter lim="800000"/>
            <a:headEnd/>
            <a:tailEnd/>
          </a:ln>
        </p:spPr>
        <p:txBody>
          <a:bodyPr>
            <a:spAutoFit/>
          </a:bodyPr>
          <a:lstStyle/>
          <a:p>
            <a:r>
              <a:rPr lang="en-US" sz="2000" dirty="0">
                <a:latin typeface="Calibri" pitchFamily="34" charset="0"/>
              </a:rPr>
              <a:t>Oops</a:t>
            </a:r>
          </a:p>
        </p:txBody>
      </p:sp>
      <p:sp>
        <p:nvSpPr>
          <p:cNvPr id="15377" name="TextBox 37"/>
          <p:cNvSpPr txBox="1">
            <a:spLocks noChangeArrowheads="1"/>
          </p:cNvSpPr>
          <p:nvPr/>
        </p:nvSpPr>
        <p:spPr bwMode="auto">
          <a:xfrm>
            <a:off x="8947640" y="3581400"/>
            <a:ext cx="1066800" cy="400110"/>
          </a:xfrm>
          <a:prstGeom prst="rect">
            <a:avLst/>
          </a:prstGeom>
          <a:noFill/>
          <a:ln w="9525">
            <a:noFill/>
            <a:miter lim="800000"/>
            <a:headEnd/>
            <a:tailEnd/>
          </a:ln>
        </p:spPr>
        <p:txBody>
          <a:bodyPr>
            <a:spAutoFit/>
          </a:bodyPr>
          <a:lstStyle/>
          <a:p>
            <a:r>
              <a:rPr lang="en-US" sz="2000" dirty="0" smtClean="0">
                <a:latin typeface="Calibri" pitchFamily="34" charset="0"/>
              </a:rPr>
              <a:t>Whew!</a:t>
            </a:r>
            <a:endParaRPr lang="en-US" sz="20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7817" y="4584660"/>
            <a:ext cx="6506002" cy="1771616"/>
          </a:xfrm>
          <a:prstGeom prst="rect">
            <a:avLst/>
          </a:prstGeom>
          <a:noFill/>
          <a:extLst>
            <a:ext uri="{909E8E84-426E-40dd-AFC4-6F175D3DCCD1}">
              <a14:hiddenFill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457200" y="1600200"/>
            <a:ext cx="5867400" cy="4525963"/>
          </a:xfrm>
        </p:spPr>
        <p:txBody>
          <a:bodyPr/>
          <a:lstStyle/>
          <a:p>
            <a:r>
              <a:rPr lang="en-US" sz="2400" dirty="0" smtClean="0"/>
              <a:t>An agent must have preferences among:</a:t>
            </a:r>
          </a:p>
          <a:p>
            <a:pPr lvl="1"/>
            <a:r>
              <a:rPr lang="en-US" sz="2000" dirty="0" smtClean="0"/>
              <a:t>Prizes: </a:t>
            </a:r>
            <a:r>
              <a:rPr lang="en-US" sz="2400" i="1" dirty="0" smtClean="0">
                <a:solidFill>
                  <a:srgbClr val="CC0000"/>
                </a:solidFill>
                <a:latin typeface="Times New Roman" pitchFamily="18" charset="0"/>
                <a:cs typeface="Times New Roman" pitchFamily="18" charset="0"/>
              </a:rPr>
              <a:t>A, B</a:t>
            </a:r>
            <a:r>
              <a:rPr lang="en-US" sz="2000" dirty="0" smtClean="0"/>
              <a:t>, etc.</a:t>
            </a:r>
          </a:p>
          <a:p>
            <a:pPr lvl="1"/>
            <a:r>
              <a:rPr lang="en-US" sz="2000" dirty="0" smtClean="0"/>
              <a:t>Lotteries: situations with uncertain prizes</a:t>
            </a:r>
          </a:p>
          <a:p>
            <a:endParaRPr lang="en-US" sz="2400" dirty="0" smtClean="0"/>
          </a:p>
          <a:p>
            <a:pPr lvl="1"/>
            <a:endParaRPr lang="en-US" sz="2000" dirty="0" smtClean="0"/>
          </a:p>
          <a:p>
            <a:pPr lvl="1"/>
            <a:endParaRPr lang="en-US" sz="2000" dirty="0" smtClean="0"/>
          </a:p>
          <a:p>
            <a:r>
              <a:rPr lang="en-US" sz="2400" dirty="0" smtClean="0"/>
              <a:t>Notation:</a:t>
            </a:r>
          </a:p>
          <a:p>
            <a:pPr lvl="1"/>
            <a:r>
              <a:rPr lang="en-US" sz="2000" dirty="0" smtClean="0"/>
              <a:t>Preference:</a:t>
            </a:r>
          </a:p>
          <a:p>
            <a:pPr lvl="1"/>
            <a:r>
              <a:rPr lang="en-US" sz="2000" dirty="0" smtClean="0"/>
              <a:t>Indifference:</a:t>
            </a:r>
          </a:p>
          <a:p>
            <a:endParaRPr lang="en-US" sz="2400" dirty="0" smtClean="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743200" y="4876800"/>
            <a:ext cx="914400" cy="255588"/>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743200" y="4522176"/>
            <a:ext cx="990600" cy="22860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905000" y="3048000"/>
            <a:ext cx="2997200" cy="292100"/>
          </a:xfrm>
          <a:prstGeom prst="rect">
            <a:avLst/>
          </a:prstGeom>
          <a:noFill/>
          <a:ln w="9525">
            <a:noFill/>
            <a:miter lim="800000"/>
            <a:headEnd/>
            <a:tailEnd/>
          </a:ln>
        </p:spPr>
      </p:pic>
      <p:sp>
        <p:nvSpPr>
          <p:cNvPr id="10" name="Oval 9"/>
          <p:cNvSpPr/>
          <p:nvPr/>
        </p:nvSpPr>
        <p:spPr>
          <a:xfrm>
            <a:off x="9677400" y="221998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9144000" y="2677180"/>
            <a:ext cx="762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06000" y="2677180"/>
            <a:ext cx="8382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839200" y="3591580"/>
            <a:ext cx="25146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                  B</a:t>
            </a:r>
            <a:endParaRPr lang="en-US" sz="2800" i="1" dirty="0">
              <a:solidFill>
                <a:srgbClr val="C00000"/>
              </a:solidFill>
              <a:latin typeface="Times New Roman" pitchFamily="18" charset="0"/>
              <a:cs typeface="Times New Roman" pitchFamily="18" charset="0"/>
            </a:endParaRPr>
          </a:p>
        </p:txBody>
      </p:sp>
      <p:sp>
        <p:nvSpPr>
          <p:cNvPr id="24" name="TextBox 23"/>
          <p:cNvSpPr txBox="1"/>
          <p:nvPr/>
        </p:nvSpPr>
        <p:spPr>
          <a:xfrm>
            <a:off x="9067800" y="2753380"/>
            <a:ext cx="2514600" cy="461665"/>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p                </a:t>
            </a:r>
            <a:r>
              <a:rPr lang="en-US" sz="2400" dirty="0" smtClean="0">
                <a:latin typeface="Times New Roman" pitchFamily="18" charset="0"/>
                <a:cs typeface="Times New Roman" pitchFamily="18" charset="0"/>
              </a:rPr>
              <a:t>1</a:t>
            </a:r>
            <a:r>
              <a:rPr lang="en-US" sz="2400" i="1" dirty="0" smtClean="0">
                <a:latin typeface="Times New Roman" pitchFamily="18" charset="0"/>
                <a:cs typeface="Times New Roman" pitchFamily="18" charset="0"/>
              </a:rPr>
              <a:t>-p</a:t>
            </a:r>
            <a:endParaRPr lang="en-US" sz="2400" i="1" dirty="0">
              <a:latin typeface="Times New Roman" pitchFamily="18" charset="0"/>
              <a:cs typeface="Times New Roman" pitchFamily="18" charset="0"/>
            </a:endParaRPr>
          </a:p>
        </p:txBody>
      </p:sp>
      <p:sp>
        <p:nvSpPr>
          <p:cNvPr id="25" name="Rounded Rectangle 24"/>
          <p:cNvSpPr/>
          <p:nvPr/>
        </p:nvSpPr>
        <p:spPr>
          <a:xfrm>
            <a:off x="8534400" y="2057400"/>
            <a:ext cx="2819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0678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Lottery</a:t>
            </a:r>
            <a:endParaRPr lang="en-US" sz="2800" i="1" dirty="0">
              <a:latin typeface="Times New Roman" pitchFamily="18" charset="0"/>
              <a:cs typeface="Times New Roman" pitchFamily="18" charset="0"/>
            </a:endParaRPr>
          </a:p>
        </p:txBody>
      </p:sp>
      <p:sp>
        <p:nvSpPr>
          <p:cNvPr id="27" name="TextBox 26"/>
          <p:cNvSpPr txBox="1"/>
          <p:nvPr/>
        </p:nvSpPr>
        <p:spPr>
          <a:xfrm>
            <a:off x="64770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Prize</a:t>
            </a:r>
            <a:endParaRPr lang="en-US" sz="2800" i="1" dirty="0">
              <a:latin typeface="Times New Roman" pitchFamily="18" charset="0"/>
              <a:cs typeface="Times New Roman" pitchFamily="18" charset="0"/>
            </a:endParaRPr>
          </a:p>
        </p:txBody>
      </p:sp>
      <p:sp>
        <p:nvSpPr>
          <p:cNvPr id="28" name="Rounded Rectangle 27"/>
          <p:cNvSpPr/>
          <p:nvPr/>
        </p:nvSpPr>
        <p:spPr>
          <a:xfrm>
            <a:off x="6781800" y="2057400"/>
            <a:ext cx="838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10400" y="2209800"/>
            <a:ext cx="4572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a:t>
            </a:r>
            <a:endParaRPr lang="en-US" sz="2800" i="1" dirty="0">
              <a:solidFill>
                <a:srgbClr val="C00000"/>
              </a:solidFill>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2200" y="1372615"/>
            <a:ext cx="7620000" cy="48789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8543" y="3272539"/>
            <a:ext cx="3642140" cy="3249613"/>
          </a:xfrm>
          <a:prstGeom prst="rect">
            <a:avLst/>
          </a:prstGeom>
          <a:noFill/>
          <a:extLst>
            <a:ext uri="{909E8E84-426E-40dd-AFC4-6F175D3DCCD1}">
              <a14:hiddenFill xmlns:a14="http://schemas.microsoft.com/office/drawing/2010/main">
                <a:solidFill>
                  <a:srgbClr val="FFFFFF"/>
                </a:solidFill>
              </a14:hiddenFill>
            </a:ext>
          </a:extLst>
        </p:spPr>
      </p:pic>
      <p:sp>
        <p:nvSpPr>
          <p:cNvPr id="11267" name="Rectangle 3"/>
          <p:cNvSpPr>
            <a:spLocks noGrp="1" noChangeArrowheads="1"/>
          </p:cNvSpPr>
          <p:nvPr>
            <p:ph idx="1"/>
          </p:nvPr>
        </p:nvSpPr>
        <p:spPr>
          <a:xfrm>
            <a:off x="457200" y="1524000"/>
            <a:ext cx="10896600" cy="4525963"/>
          </a:xfrm>
        </p:spPr>
        <p:txBody>
          <a:bodyPr/>
          <a:lstStyle/>
          <a:p>
            <a:pPr>
              <a:lnSpc>
                <a:spcPct val="90000"/>
              </a:lnSpc>
            </a:pPr>
            <a:r>
              <a:rPr lang="en-US" sz="2400" dirty="0" smtClean="0"/>
              <a:t>We want some constraints on preferences before we call them rational, such as:</a:t>
            </a:r>
          </a:p>
          <a:p>
            <a:pPr lvl="1">
              <a:lnSpc>
                <a:spcPct val="90000"/>
              </a:lnSpc>
            </a:pPr>
            <a:endParaRPr lang="en-US" sz="2000" dirty="0" smtClean="0"/>
          </a:p>
          <a:p>
            <a:pPr lvl="1">
              <a:lnSpc>
                <a:spcPct val="90000"/>
              </a:lnSpc>
            </a:pPr>
            <a:endParaRPr lang="en-US" sz="20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example: an agent with </a:t>
            </a:r>
            <a:r>
              <a:rPr lang="en-US" sz="2400" dirty="0" smtClean="0">
                <a:solidFill>
                  <a:srgbClr val="C00000"/>
                </a:solidFill>
              </a:rPr>
              <a:t>intransitive preferences</a:t>
            </a:r>
            <a:r>
              <a:rPr lang="en-US" sz="2400" dirty="0" smtClean="0"/>
              <a:t> can</a:t>
            </a:r>
          </a:p>
          <a:p>
            <a:pPr>
              <a:lnSpc>
                <a:spcPct val="90000"/>
              </a:lnSpc>
              <a:spcBef>
                <a:spcPts val="0"/>
              </a:spcBef>
              <a:buNone/>
            </a:pPr>
            <a:r>
              <a:rPr lang="en-US" sz="2400" dirty="0" smtClean="0">
                <a:solidFill>
                  <a:srgbClr val="C00000"/>
                </a:solidFill>
              </a:rPr>
              <a:t>	</a:t>
            </a:r>
            <a:r>
              <a:rPr lang="en-US" sz="2400" dirty="0" smtClean="0"/>
              <a:t>be induced to give away all of its money</a:t>
            </a:r>
          </a:p>
          <a:p>
            <a:pPr lvl="1">
              <a:lnSpc>
                <a:spcPct val="90000"/>
              </a:lnSpc>
            </a:pPr>
            <a:r>
              <a:rPr lang="en-US" sz="2000" dirty="0" smtClean="0"/>
              <a:t>If B &gt; C, then an agent with C would pay (say) 1 cent to get B</a:t>
            </a:r>
          </a:p>
          <a:p>
            <a:pPr lvl="1">
              <a:lnSpc>
                <a:spcPct val="90000"/>
              </a:lnSpc>
            </a:pPr>
            <a:r>
              <a:rPr lang="en-US" sz="2000" dirty="0" smtClean="0"/>
              <a:t>If A &gt; B, then an agent with B would pay (say) 1 cent to get A</a:t>
            </a:r>
          </a:p>
          <a:p>
            <a:pPr lvl="1">
              <a:lnSpc>
                <a:spcPct val="90000"/>
              </a:lnSpc>
            </a:pPr>
            <a:r>
              <a:rPr lang="en-US" sz="2000" dirty="0" smtClean="0"/>
              <a:t>If C &gt; A, then an agent with A would pay (say) 1 cent to get C</a:t>
            </a:r>
          </a:p>
        </p:txBody>
      </p:sp>
      <p:sp>
        <p:nvSpPr>
          <p:cNvPr id="8" name="Rounded Rectangle 7"/>
          <p:cNvSpPr/>
          <p:nvPr/>
        </p:nvSpPr>
        <p:spPr>
          <a:xfrm>
            <a:off x="2667000" y="2209800"/>
            <a:ext cx="6858000" cy="609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5594840" y="2329160"/>
          <a:ext cx="3657600" cy="409575"/>
        </p:xfrm>
        <a:graphic>
          <a:graphicData uri="http://schemas.openxmlformats.org/presentationml/2006/ole">
            <mc:AlternateContent xmlns:mc="http://schemas.openxmlformats.org/markup-compatibility/2006">
              <mc:Choice xmlns:v="urn:schemas-microsoft-com:vml" Requires="v">
                <p:oleObj spid="_x0000_s1077" name="Equation" r:id="rId5" imgW="1815840" imgH="203040" progId="Equation.3">
                  <p:embed/>
                </p:oleObj>
              </mc:Choice>
              <mc:Fallback>
                <p:oleObj name="Equation" r:id="rId5" imgW="18158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4840" y="2329160"/>
                        <a:ext cx="36576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819400" y="2281535"/>
            <a:ext cx="3048000" cy="461665"/>
          </a:xfrm>
          <a:prstGeom prst="rect">
            <a:avLst/>
          </a:prstGeom>
          <a:noFill/>
        </p:spPr>
        <p:txBody>
          <a:bodyPr wrap="square" rtlCol="0">
            <a:spAutoFit/>
          </a:bodyPr>
          <a:lstStyle/>
          <a:p>
            <a:r>
              <a:rPr lang="en-US" sz="2400" dirty="0" smtClean="0">
                <a:latin typeface="Calibri" pitchFamily="34" charset="0"/>
              </a:rPr>
              <a:t>Axiom of Transitivity:</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8594" y="1785276"/>
            <a:ext cx="5296017" cy="370046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1066800" y="1900535"/>
            <a:ext cx="5715000" cy="36576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1295400" y="2052935"/>
            <a:ext cx="5181600" cy="3313112"/>
          </a:xfrm>
          <a:prstGeom prst="rect">
            <a:avLst/>
          </a:prstGeom>
          <a:noFill/>
          <a:ln w="9525">
            <a:noFill/>
            <a:miter lim="800000"/>
            <a:headEnd/>
            <a:tailEnd/>
          </a:ln>
        </p:spPr>
      </p:pic>
      <p:sp>
        <p:nvSpPr>
          <p:cNvPr id="7" name="TextBox 6"/>
          <p:cNvSpPr txBox="1"/>
          <p:nvPr/>
        </p:nvSpPr>
        <p:spPr>
          <a:xfrm>
            <a:off x="0" y="5862935"/>
            <a:ext cx="12192000" cy="461665"/>
          </a:xfrm>
          <a:prstGeom prst="rect">
            <a:avLst/>
          </a:prstGeom>
          <a:noFill/>
        </p:spPr>
        <p:txBody>
          <a:bodyPr wrap="square" rtlCol="0">
            <a:spAutoFit/>
          </a:bodyPr>
          <a:lstStyle/>
          <a:p>
            <a:pPr algn="ctr"/>
            <a:r>
              <a:rPr lang="en-US" sz="2400" dirty="0" smtClean="0">
                <a:latin typeface="Calibri" pitchFamily="34" charset="0"/>
              </a:rPr>
              <a:t>Theorem: Rational preferences imply behavior describable as maximization of expected utility</a:t>
            </a:r>
          </a:p>
        </p:txBody>
      </p:sp>
      <p:sp>
        <p:nvSpPr>
          <p:cNvPr id="9" name="TextBox 8"/>
          <p:cNvSpPr txBox="1"/>
          <p:nvPr/>
        </p:nvSpPr>
        <p:spPr>
          <a:xfrm>
            <a:off x="1066800" y="1290935"/>
            <a:ext cx="5715000" cy="523220"/>
          </a:xfrm>
          <a:prstGeom prst="rect">
            <a:avLst/>
          </a:prstGeom>
          <a:noFill/>
        </p:spPr>
        <p:txBody>
          <a:bodyPr wrap="square" rtlCol="0">
            <a:spAutoFit/>
          </a:bodyPr>
          <a:lstStyle/>
          <a:p>
            <a:pPr algn="ctr"/>
            <a:r>
              <a:rPr lang="en-US" sz="2800" dirty="0" smtClean="0">
                <a:latin typeface="Calibri" pitchFamily="34" charset="0"/>
              </a:rPr>
              <a:t>The Axioms of Rationality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42214" y="1713765"/>
            <a:ext cx="2432050" cy="2912528"/>
          </a:xfrm>
          <a:prstGeom prst="rect">
            <a:avLst/>
          </a:prstGeom>
          <a:noFill/>
          <a:extLst>
            <a:ext uri="{909E8E84-426E-40dd-AFC4-6F175D3DCCD1}">
              <a14:hiddenFill xmlns:a14="http://schemas.microsoft.com/office/drawing/2010/main">
                <a:solidFill>
                  <a:srgbClr val="FFFFFF"/>
                </a:solidFill>
              </a14:hiddenFill>
            </a:ext>
          </a:extLst>
        </p:spPr>
      </p:pic>
      <p:sp>
        <p:nvSpPr>
          <p:cNvPr id="1158147" name="Rectangle 3"/>
          <p:cNvSpPr>
            <a:spLocks noGrp="1" noChangeArrowheads="1"/>
          </p:cNvSpPr>
          <p:nvPr>
            <p:ph idx="1"/>
          </p:nvPr>
        </p:nvSpPr>
        <p:spPr>
          <a:xfrm>
            <a:off x="457200" y="1600200"/>
            <a:ext cx="11353800" cy="4876800"/>
          </a:xfrm>
        </p:spPr>
        <p:txBody>
          <a:bodyPr/>
          <a:lstStyle/>
          <a:p>
            <a:pPr>
              <a:lnSpc>
                <a:spcPct val="80000"/>
              </a:lnSpc>
            </a:pPr>
            <a:r>
              <a:rPr lang="en-US" sz="2400" dirty="0" smtClean="0"/>
              <a:t>Theorem [Ramsey, 1931; von Neumann &amp; Morgenstern, 1944]</a:t>
            </a:r>
          </a:p>
          <a:p>
            <a:pPr lvl="1">
              <a:lnSpc>
                <a:spcPct val="80000"/>
              </a:lnSpc>
            </a:pPr>
            <a:r>
              <a:rPr lang="en-US" sz="2000" dirty="0" smtClean="0"/>
              <a:t>Given any preferences satisfying these constraints, there exists a real-valued</a:t>
            </a:r>
          </a:p>
          <a:p>
            <a:pPr lvl="1">
              <a:lnSpc>
                <a:spcPct val="80000"/>
              </a:lnSpc>
              <a:spcBef>
                <a:spcPts val="200"/>
              </a:spcBef>
              <a:buNone/>
            </a:pPr>
            <a:r>
              <a:rPr lang="en-US" sz="2000" dirty="0" smtClean="0"/>
              <a:t>	function U such that:</a:t>
            </a:r>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r>
              <a:rPr lang="en-US" sz="2000" dirty="0" smtClean="0"/>
              <a:t>I.e. values assigned by U preserve preferences of both prizes and lotteries!</a:t>
            </a:r>
          </a:p>
          <a:p>
            <a:pPr lvl="2">
              <a:lnSpc>
                <a:spcPct val="80000"/>
              </a:lnSpc>
            </a:pPr>
            <a:endParaRPr lang="en-US" sz="1600" dirty="0" smtClean="0"/>
          </a:p>
          <a:p>
            <a:pPr lvl="2">
              <a:lnSpc>
                <a:spcPct val="80000"/>
              </a:lnSpc>
            </a:pPr>
            <a:endParaRPr lang="en-US" sz="1600" dirty="0" smtClean="0"/>
          </a:p>
          <a:p>
            <a:pPr>
              <a:lnSpc>
                <a:spcPct val="80000"/>
              </a:lnSpc>
            </a:pPr>
            <a:r>
              <a:rPr lang="en-US" sz="2400" dirty="0" smtClean="0"/>
              <a:t>Maximum expected utility (MEU) principle:</a:t>
            </a:r>
          </a:p>
          <a:p>
            <a:pPr lvl="1">
              <a:lnSpc>
                <a:spcPct val="80000"/>
              </a:lnSpc>
            </a:pPr>
            <a:r>
              <a:rPr lang="en-US" sz="2000" dirty="0" smtClean="0"/>
              <a:t>Choose the action that maximizes expected utility</a:t>
            </a:r>
          </a:p>
          <a:p>
            <a:pPr lvl="1">
              <a:lnSpc>
                <a:spcPct val="80000"/>
              </a:lnSpc>
            </a:pPr>
            <a:r>
              <a:rPr lang="en-US" sz="2000" dirty="0" smtClean="0"/>
              <a:t>Note: an agent can be entirely rational (consistent with MEU) without ever representing or manipulating utilities and probabilities</a:t>
            </a:r>
          </a:p>
          <a:p>
            <a:pPr lvl="1">
              <a:lnSpc>
                <a:spcPct val="80000"/>
              </a:lnSpc>
            </a:pPr>
            <a:r>
              <a:rPr lang="en-US" sz="2000" dirty="0" smtClean="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4" cstate="print"/>
          <a:srcRect/>
          <a:stretch>
            <a:fillRect/>
          </a:stretch>
        </p:blipFill>
        <p:spPr bwMode="auto">
          <a:xfrm>
            <a:off x="2057400" y="2773362"/>
            <a:ext cx="5889625" cy="9604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10764" y="1276350"/>
            <a:ext cx="5960434"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81459" y="1726213"/>
            <a:ext cx="3615489" cy="3436260"/>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406400" y="1397001"/>
            <a:ext cx="7899400" cy="4729164"/>
          </a:xfrm>
        </p:spPr>
        <p:txBody>
          <a:bodyPr/>
          <a:lstStyle/>
          <a:p>
            <a:pPr>
              <a:lnSpc>
                <a:spcPct val="80000"/>
              </a:lnSpc>
            </a:pPr>
            <a:r>
              <a:rPr lang="en-US" sz="2400" dirty="0" smtClean="0">
                <a:solidFill>
                  <a:srgbClr val="CC0000"/>
                </a:solidFill>
              </a:rPr>
              <a:t>Normalized utilities</a:t>
            </a:r>
            <a:r>
              <a:rPr lang="en-US" sz="2400" dirty="0" smtClean="0"/>
              <a:t>: u</a:t>
            </a:r>
            <a:r>
              <a:rPr lang="en-US" sz="2400" baseline="-25000" dirty="0" smtClean="0"/>
              <a:t>+</a:t>
            </a:r>
            <a:r>
              <a:rPr lang="en-US" sz="2400" dirty="0" smtClean="0"/>
              <a:t> = 1.0, u</a:t>
            </a:r>
            <a:r>
              <a:rPr lang="en-US" sz="2400" baseline="-25000" dirty="0" smtClean="0"/>
              <a:t>-</a:t>
            </a:r>
            <a:r>
              <a:rPr lang="en-US" sz="2400" dirty="0" smtClean="0"/>
              <a:t> = 0.0</a:t>
            </a:r>
          </a:p>
          <a:p>
            <a:pPr>
              <a:lnSpc>
                <a:spcPct val="80000"/>
              </a:lnSpc>
            </a:pPr>
            <a:endParaRPr lang="en-US" sz="1600" dirty="0" smtClean="0"/>
          </a:p>
          <a:p>
            <a:pPr>
              <a:lnSpc>
                <a:spcPct val="80000"/>
              </a:lnSpc>
            </a:pPr>
            <a:r>
              <a:rPr lang="en-US" sz="2400" dirty="0" err="1" smtClean="0">
                <a:solidFill>
                  <a:srgbClr val="CC0000"/>
                </a:solidFill>
              </a:rPr>
              <a:t>Micromorts</a:t>
            </a:r>
            <a:r>
              <a:rPr lang="en-US" sz="2400" dirty="0" smtClean="0"/>
              <a:t>: one-millionth chance of death, useful for paying to reduce product risks, etc.</a:t>
            </a:r>
          </a:p>
          <a:p>
            <a:pPr>
              <a:lnSpc>
                <a:spcPct val="80000"/>
              </a:lnSpc>
            </a:pPr>
            <a:endParaRPr lang="en-US" sz="1600" dirty="0" smtClean="0"/>
          </a:p>
          <a:p>
            <a:pPr>
              <a:lnSpc>
                <a:spcPct val="80000"/>
              </a:lnSpc>
            </a:pPr>
            <a:r>
              <a:rPr lang="en-US" sz="2400" dirty="0" smtClean="0">
                <a:solidFill>
                  <a:srgbClr val="CC0000"/>
                </a:solidFill>
              </a:rPr>
              <a:t>QALYs</a:t>
            </a:r>
            <a:r>
              <a:rPr lang="en-US" sz="2400" dirty="0" smtClean="0"/>
              <a:t>: quality-adjusted life years, useful for medical decisions involving substantial risk</a:t>
            </a:r>
          </a:p>
          <a:p>
            <a:pPr>
              <a:lnSpc>
                <a:spcPct val="80000"/>
              </a:lnSpc>
            </a:pPr>
            <a:endParaRPr lang="en-US" sz="1600" dirty="0" smtClean="0"/>
          </a:p>
          <a:p>
            <a:pPr>
              <a:lnSpc>
                <a:spcPct val="80000"/>
              </a:lnSpc>
            </a:pPr>
            <a:r>
              <a:rPr lang="en-US" sz="2400" dirty="0" smtClean="0"/>
              <a:t>Note: behavior is invariant under positive linear transformation</a:t>
            </a:r>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r>
              <a:rPr lang="en-US" sz="2400" dirty="0" smtClean="0"/>
              <a:t>With deterministic prizes only (no lottery choices), only </a:t>
            </a:r>
            <a:r>
              <a:rPr lang="en-US" sz="2400" dirty="0" smtClean="0">
                <a:solidFill>
                  <a:srgbClr val="CC0000"/>
                </a:solidFill>
              </a:rPr>
              <a:t>ordinal utility</a:t>
            </a:r>
            <a:r>
              <a:rPr lang="en-US" sz="2400" dirty="0" smtClean="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1295400" y="4724400"/>
            <a:ext cx="5792788" cy="3746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smtClean="0"/>
              <a:t>Why wouldn’t we know what the result of an action will be?</a:t>
            </a:r>
          </a:p>
          <a:p>
            <a:pPr lvl="1">
              <a:lnSpc>
                <a:spcPct val="85000"/>
              </a:lnSpc>
              <a:spcBef>
                <a:spcPct val="0"/>
              </a:spcBef>
            </a:pPr>
            <a:r>
              <a:rPr lang="en-US" sz="2000" dirty="0" smtClean="0"/>
              <a:t>Explicit randomness: rolling dice</a:t>
            </a:r>
          </a:p>
          <a:p>
            <a:pPr lvl="1">
              <a:lnSpc>
                <a:spcPct val="85000"/>
              </a:lnSpc>
              <a:spcBef>
                <a:spcPct val="0"/>
              </a:spcBef>
            </a:pPr>
            <a:r>
              <a:rPr lang="en-US" sz="2000" dirty="0" smtClean="0"/>
              <a:t>Unpredictable opponents: the ghosts respond randomly</a:t>
            </a:r>
          </a:p>
          <a:p>
            <a:pPr lvl="1">
              <a:lnSpc>
                <a:spcPct val="85000"/>
              </a:lnSpc>
              <a:spcBef>
                <a:spcPct val="0"/>
              </a:spcBef>
            </a:pPr>
            <a:r>
              <a:rPr lang="en-US" sz="2000" dirty="0" smtClean="0"/>
              <a:t>Actions can fail: when moving a robot, wheels might slip</a:t>
            </a:r>
          </a:p>
          <a:p>
            <a:pPr lvl="1">
              <a:lnSpc>
                <a:spcPct val="85000"/>
              </a:lnSpc>
              <a:spcBef>
                <a:spcPct val="0"/>
              </a:spcBef>
            </a:pPr>
            <a:endParaRPr lang="en-US" sz="2000" dirty="0" smtClean="0"/>
          </a:p>
          <a:p>
            <a:pPr>
              <a:lnSpc>
                <a:spcPct val="85000"/>
              </a:lnSpc>
              <a:spcBef>
                <a:spcPct val="0"/>
              </a:spcBef>
            </a:pPr>
            <a:r>
              <a:rPr lang="en-US" sz="2200" dirty="0" smtClean="0"/>
              <a:t>Values should now reflect average-case (</a:t>
            </a:r>
            <a:r>
              <a:rPr lang="en-US" sz="2200" dirty="0" err="1" smtClean="0"/>
              <a:t>expectimax</a:t>
            </a:r>
            <a:r>
              <a:rPr lang="en-US" sz="2200" dirty="0" smtClean="0"/>
              <a:t>) outcomes, not worst-case (</a:t>
            </a:r>
            <a:r>
              <a:rPr lang="en-US" sz="2200" dirty="0" err="1" smtClean="0"/>
              <a:t>minimax</a:t>
            </a:r>
            <a:r>
              <a:rPr lang="en-US" sz="2200" dirty="0" smtClean="0"/>
              <a:t>) outcomes</a:t>
            </a:r>
          </a:p>
          <a:p>
            <a:pPr>
              <a:lnSpc>
                <a:spcPct val="85000"/>
              </a:lnSpc>
              <a:spcBef>
                <a:spcPct val="0"/>
              </a:spcBef>
            </a:pPr>
            <a:endParaRPr lang="en-US" sz="2200" dirty="0" smtClean="0"/>
          </a:p>
          <a:p>
            <a:pPr>
              <a:lnSpc>
                <a:spcPct val="85000"/>
              </a:lnSpc>
              <a:spcBef>
                <a:spcPct val="0"/>
              </a:spcBef>
            </a:pPr>
            <a:r>
              <a:rPr lang="en-US" sz="2200" dirty="0" err="1" smtClean="0">
                <a:solidFill>
                  <a:srgbClr val="C00000"/>
                </a:solidFill>
              </a:rPr>
              <a:t>Expectimax</a:t>
            </a:r>
            <a:r>
              <a:rPr lang="en-US" sz="2200" dirty="0" smtClean="0">
                <a:solidFill>
                  <a:srgbClr val="C00000"/>
                </a:solidFill>
              </a:rPr>
              <a:t> search:</a:t>
            </a:r>
            <a:r>
              <a:rPr lang="en-US" sz="2200" dirty="0" smtClean="0"/>
              <a:t> compute the average score under optimal play</a:t>
            </a:r>
          </a:p>
          <a:p>
            <a:pPr lvl="1">
              <a:lnSpc>
                <a:spcPct val="85000"/>
              </a:lnSpc>
              <a:spcBef>
                <a:spcPct val="0"/>
              </a:spcBef>
            </a:pPr>
            <a:r>
              <a:rPr lang="en-US" sz="2000" dirty="0" smtClean="0"/>
              <a:t>Max nodes as in </a:t>
            </a:r>
            <a:r>
              <a:rPr lang="en-US" sz="2000" dirty="0" err="1" smtClean="0"/>
              <a:t>minimax</a:t>
            </a:r>
            <a:r>
              <a:rPr lang="en-US" sz="2000" dirty="0" smtClean="0"/>
              <a:t> search</a:t>
            </a:r>
          </a:p>
          <a:p>
            <a:pPr lvl="1">
              <a:lnSpc>
                <a:spcPct val="85000"/>
              </a:lnSpc>
              <a:spcBef>
                <a:spcPct val="0"/>
              </a:spcBef>
            </a:pPr>
            <a:r>
              <a:rPr lang="en-US" sz="2000" dirty="0" smtClean="0"/>
              <a:t>Chance nodes are like min nodes but the outcome is uncertain</a:t>
            </a:r>
          </a:p>
          <a:p>
            <a:pPr lvl="1">
              <a:lnSpc>
                <a:spcPct val="85000"/>
              </a:lnSpc>
              <a:spcBef>
                <a:spcPct val="0"/>
              </a:spcBef>
            </a:pPr>
            <a:r>
              <a:rPr lang="en-US" sz="2000" dirty="0" smtClean="0"/>
              <a:t>Calculate their </a:t>
            </a:r>
            <a:r>
              <a:rPr lang="en-US" sz="2000" dirty="0" smtClean="0">
                <a:solidFill>
                  <a:srgbClr val="CC0000"/>
                </a:solidFill>
              </a:rPr>
              <a:t>expected utilities</a:t>
            </a:r>
            <a:endParaRPr lang="en-US" sz="2000" dirty="0" smtClean="0"/>
          </a:p>
          <a:p>
            <a:pPr lvl="1">
              <a:lnSpc>
                <a:spcPct val="85000"/>
              </a:lnSpc>
              <a:spcBef>
                <a:spcPct val="0"/>
              </a:spcBef>
            </a:pPr>
            <a:r>
              <a:rPr lang="en-US" sz="2000" dirty="0" smtClean="0"/>
              <a:t>I.e. take weighted average (expectation) of children</a:t>
            </a:r>
          </a:p>
          <a:p>
            <a:pPr>
              <a:lnSpc>
                <a:spcPct val="85000"/>
              </a:lnSpc>
              <a:spcBef>
                <a:spcPct val="0"/>
              </a:spcBef>
            </a:pPr>
            <a:endParaRPr lang="en-US" sz="2200" dirty="0" smtClean="0"/>
          </a:p>
          <a:p>
            <a:pPr>
              <a:lnSpc>
                <a:spcPct val="85000"/>
              </a:lnSpc>
              <a:spcBef>
                <a:spcPct val="0"/>
              </a:spcBef>
            </a:pPr>
            <a:r>
              <a:rPr lang="en-US" sz="2200" dirty="0" smtClean="0"/>
              <a:t>Later, we’ll learn how to formalize the underlying uncertain-result problems as </a:t>
            </a:r>
            <a:r>
              <a:rPr lang="en-US" sz="2200" dirty="0" smtClean="0">
                <a:solidFill>
                  <a:srgbClr val="C00000"/>
                </a:solidFill>
              </a:rPr>
              <a:t>Markov Decision Processes</a:t>
            </a:r>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p:sp>
        <p:nvSpPr>
          <p:cNvPr id="26" name="Text Box 20"/>
          <p:cNvSpPr txBox="1">
            <a:spLocks noChangeArrowheads="1"/>
          </p:cNvSpPr>
          <p:nvPr/>
        </p:nvSpPr>
        <p:spPr bwMode="auto">
          <a:xfrm>
            <a:off x="8153400" y="6477000"/>
            <a:ext cx="4038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smtClean="0">
                <a:solidFill>
                  <a:srgbClr val="CC0000"/>
                </a:solidFill>
                <a:latin typeface="Calibri" pitchFamily="34" charset="0"/>
              </a:rPr>
              <a:t> (L7D1,2)]</a:t>
            </a:r>
            <a:endParaRPr lang="en-US" dirty="0">
              <a:solidFill>
                <a:srgbClr val="CC0000"/>
              </a:solidFill>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381000" y="1295400"/>
            <a:ext cx="11379200" cy="4729164"/>
          </a:xfrm>
        </p:spPr>
        <p:txBody>
          <a:bodyPr/>
          <a:lstStyle/>
          <a:p>
            <a:r>
              <a:rPr lang="en-US" sz="2400" dirty="0" smtClean="0"/>
              <a:t>Utilities map states to real numbers. Which numbers?</a:t>
            </a:r>
          </a:p>
          <a:p>
            <a:r>
              <a:rPr lang="en-US" sz="2400" dirty="0" smtClean="0"/>
              <a:t>Standard approach to assessment (elicitation) of human utilities:</a:t>
            </a:r>
          </a:p>
          <a:p>
            <a:pPr lvl="1"/>
            <a:r>
              <a:rPr lang="en-US" sz="2200" dirty="0" smtClean="0"/>
              <a:t>Compare a prize A to a </a:t>
            </a:r>
            <a:r>
              <a:rPr lang="en-US" sz="2200" dirty="0" smtClean="0">
                <a:solidFill>
                  <a:srgbClr val="CC0000"/>
                </a:solidFill>
              </a:rPr>
              <a:t>standard lottery</a:t>
            </a:r>
            <a:r>
              <a:rPr lang="en-US" sz="2200" dirty="0" smtClean="0"/>
              <a:t> </a:t>
            </a:r>
            <a:r>
              <a:rPr lang="en-US" sz="2200" dirty="0" err="1" smtClean="0"/>
              <a:t>L</a:t>
            </a:r>
            <a:r>
              <a:rPr lang="en-US" sz="2200" baseline="-25000" dirty="0" err="1" smtClean="0"/>
              <a:t>p</a:t>
            </a:r>
            <a:r>
              <a:rPr lang="en-US" sz="2200" dirty="0" smtClean="0"/>
              <a:t> between</a:t>
            </a:r>
          </a:p>
          <a:p>
            <a:pPr lvl="2"/>
            <a:r>
              <a:rPr lang="en-US" sz="2000" dirty="0" smtClean="0"/>
              <a:t>“best possible prize” u</a:t>
            </a:r>
            <a:r>
              <a:rPr lang="en-US" sz="2000" baseline="-25000" dirty="0" smtClean="0"/>
              <a:t>+</a:t>
            </a:r>
            <a:r>
              <a:rPr lang="en-US" sz="2000" dirty="0" smtClean="0"/>
              <a:t> with probability p</a:t>
            </a:r>
          </a:p>
          <a:p>
            <a:pPr lvl="2"/>
            <a:r>
              <a:rPr lang="en-US" sz="2000" dirty="0" smtClean="0"/>
              <a:t>“worst possible catastrophe” u</a:t>
            </a:r>
            <a:r>
              <a:rPr lang="en-US" sz="2000" baseline="-25000" dirty="0" smtClean="0"/>
              <a:t>-</a:t>
            </a:r>
            <a:r>
              <a:rPr lang="en-US" sz="2000" dirty="0" smtClean="0"/>
              <a:t> with probability 1-p</a:t>
            </a:r>
          </a:p>
          <a:p>
            <a:pPr lvl="1"/>
            <a:r>
              <a:rPr lang="en-US" sz="2200" dirty="0" smtClean="0"/>
              <a:t>Adjust lottery probability p until indifference: A ~ </a:t>
            </a:r>
            <a:r>
              <a:rPr lang="en-US" sz="2200" dirty="0" err="1" smtClean="0"/>
              <a:t>L</a:t>
            </a:r>
            <a:r>
              <a:rPr lang="en-US" sz="2200" baseline="-25000" dirty="0" err="1" smtClean="0"/>
              <a:t>p</a:t>
            </a:r>
            <a:endParaRPr lang="en-US" sz="2200" baseline="-25000" dirty="0" smtClean="0"/>
          </a:p>
          <a:p>
            <a:pPr lvl="1"/>
            <a:r>
              <a:rPr lang="en-US" sz="2200" dirty="0" smtClean="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10313" y="2712720"/>
            <a:ext cx="848743" cy="806669"/>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99516" y="1395953"/>
            <a:ext cx="2805152" cy="230412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3810000" y="4876800"/>
            <a:ext cx="914400" cy="609600"/>
          </a:xfrm>
          <a:prstGeom prst="rect">
            <a:avLst/>
          </a:prstGeom>
          <a:noFill/>
          <a:ln w="9525">
            <a:noFill/>
            <a:miter lim="800000"/>
            <a:headEnd/>
            <a:tailEnd/>
          </a:ln>
        </p:spPr>
      </p:pic>
      <p:sp>
        <p:nvSpPr>
          <p:cNvPr id="16" name="TextBox 15"/>
          <p:cNvSpPr txBox="1"/>
          <p:nvPr/>
        </p:nvSpPr>
        <p:spPr>
          <a:xfrm>
            <a:off x="5817576" y="4876800"/>
            <a:ext cx="5029200" cy="461665"/>
          </a:xfrm>
          <a:prstGeom prst="rect">
            <a:avLst/>
          </a:prstGeom>
          <a:noFill/>
        </p:spPr>
        <p:txBody>
          <a:bodyPr wrap="square" rtlCol="0">
            <a:spAutoFit/>
          </a:bodyPr>
          <a:lstStyle/>
          <a:p>
            <a:r>
              <a:rPr lang="en-US" sz="2400" dirty="0" smtClean="0">
                <a:latin typeface="Calibri" pitchFamily="34" charset="0"/>
                <a:cs typeface="Times New Roman" pitchFamily="18" charset="0"/>
              </a:rPr>
              <a:t>0.999999                              0.000001</a:t>
            </a:r>
            <a:endParaRPr lang="en-US" sz="2400" dirty="0">
              <a:latin typeface="Calibri" pitchFamily="34" charset="0"/>
              <a:cs typeface="Times New Roman" pitchFamily="18" charset="0"/>
            </a:endParaRPr>
          </a:p>
        </p:txBody>
      </p:sp>
      <p:sp>
        <p:nvSpPr>
          <p:cNvPr id="15" name="TextBox 14"/>
          <p:cNvSpPr txBox="1"/>
          <p:nvPr/>
        </p:nvSpPr>
        <p:spPr>
          <a:xfrm>
            <a:off x="5638800" y="5638800"/>
            <a:ext cx="2819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No change</a:t>
            </a:r>
            <a:endParaRPr lang="en-US" sz="2800" i="1" dirty="0">
              <a:solidFill>
                <a:srgbClr val="C00000"/>
              </a:solidFill>
              <a:latin typeface="Calibri" pitchFamily="34" charset="0"/>
              <a:cs typeface="Times New Roman" pitchFamily="18" charset="0"/>
            </a:endParaRPr>
          </a:p>
        </p:txBody>
      </p:sp>
      <p:grpSp>
        <p:nvGrpSpPr>
          <p:cNvPr id="28" name="Group 27"/>
          <p:cNvGrpSpPr/>
          <p:nvPr/>
        </p:nvGrpSpPr>
        <p:grpSpPr>
          <a:xfrm>
            <a:off x="5410200" y="4191000"/>
            <a:ext cx="5486400" cy="21336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676400" y="4800600"/>
            <a:ext cx="2438400" cy="83820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Pay $30</a:t>
              </a:r>
              <a:endParaRPr lang="en-US" sz="2800" i="1" dirty="0">
                <a:solidFill>
                  <a:srgbClr val="C00000"/>
                </a:solidFill>
                <a:latin typeface="Calibri" pitchFamily="34" charset="0"/>
                <a:cs typeface="Times New Roman" pitchFamily="18" charset="0"/>
              </a:endParaRPr>
            </a:p>
          </p:txBody>
        </p:sp>
      </p:grpSp>
      <p:sp>
        <p:nvSpPr>
          <p:cNvPr id="27" name="TextBox 26"/>
          <p:cNvSpPr txBox="1"/>
          <p:nvPr/>
        </p:nvSpPr>
        <p:spPr>
          <a:xfrm>
            <a:off x="8610600" y="5638800"/>
            <a:ext cx="2438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Instant death</a:t>
            </a:r>
            <a:endParaRPr lang="en-US" sz="2800" i="1" dirty="0">
              <a:solidFill>
                <a:srgbClr val="C00000"/>
              </a:solidFill>
              <a:latin typeface="Calibri" pitchFamily="34" charset="0"/>
              <a:cs typeface="Times New Roman" pitchFamily="18"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973" y="1711325"/>
            <a:ext cx="4935903" cy="283368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752600" y="4267200"/>
            <a:ext cx="3276600" cy="2244725"/>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U(L) = p*U($X) + (1-p)*U($Y)</a:t>
            </a:r>
          </a:p>
          <a:p>
            <a:pPr lvl="1">
              <a:defRPr/>
            </a:pPr>
            <a:r>
              <a:rPr lang="en-US" sz="2000" dirty="0" smtClean="0"/>
              <a:t>Typically, U(L) &lt; U( EMV(L) )</a:t>
            </a:r>
          </a:p>
          <a:p>
            <a:pPr lvl="1">
              <a:defRPr/>
            </a:pPr>
            <a:r>
              <a:rPr lang="en-US" sz="2000" dirty="0" smtClean="0"/>
              <a:t>In this sense, people are </a:t>
            </a:r>
            <a:r>
              <a:rPr lang="en-US" sz="2000" dirty="0" smtClean="0">
                <a:solidFill>
                  <a:srgbClr val="CC0000"/>
                </a:solidFill>
              </a:rPr>
              <a:t>risk-averse</a:t>
            </a:r>
          </a:p>
          <a:p>
            <a:pPr lvl="1">
              <a:defRPr/>
            </a:pPr>
            <a:r>
              <a:rPr lang="en-US" sz="2000" dirty="0" smtClean="0"/>
              <a:t>When deep in debt, people are </a:t>
            </a:r>
            <a:r>
              <a:rPr lang="en-US" sz="2000" dirty="0" smtClean="0">
                <a:solidFill>
                  <a:srgbClr val="CC0000"/>
                </a:solidFill>
              </a:rPr>
              <a:t>risk-prone</a:t>
            </a:r>
          </a:p>
          <a:p>
            <a:pPr lvl="1">
              <a:defRPr/>
            </a:pPr>
            <a:endParaRPr lang="en-US" sz="20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flat and they have many lotteries)</a:t>
            </a:r>
          </a:p>
          <a:p>
            <a:endParaRPr lang="en-US" sz="24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1063" y="1677676"/>
            <a:ext cx="2913062" cy="4013822"/>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U($0) = 0, then</a:t>
            </a:r>
          </a:p>
          <a:p>
            <a:pPr lvl="1">
              <a:lnSpc>
                <a:spcPct val="80000"/>
              </a:lnSpc>
            </a:pPr>
            <a:r>
              <a:rPr lang="en-US" sz="2400" dirty="0" smtClean="0"/>
              <a:t>B &gt; A </a:t>
            </a:r>
            <a:r>
              <a:rPr lang="en-US" sz="2400" dirty="0" smtClean="0">
                <a:sym typeface="Symbol" pitchFamily="18" charset="2"/>
              </a:rPr>
              <a:t> U($3k) &gt; 0.8 U($4k)</a:t>
            </a:r>
          </a:p>
          <a:p>
            <a:pPr lvl="1">
              <a:lnSpc>
                <a:spcPct val="80000"/>
              </a:lnSpc>
            </a:pPr>
            <a:r>
              <a:rPr lang="en-US" sz="2400" dirty="0" smtClean="0"/>
              <a:t>C &gt; D </a:t>
            </a:r>
            <a:r>
              <a:rPr lang="en-US" sz="2400" dirty="0" smtClean="0">
                <a:sym typeface="Symbol" pitchFamily="18" charset="2"/>
              </a:rPr>
              <a:t> 0.8 U($4k) &gt;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MDPs!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457200" y="1524000"/>
            <a:ext cx="8229600" cy="4876800"/>
          </a:xfrm>
        </p:spPr>
        <p:txBody>
          <a:bodyPr/>
          <a:lstStyle/>
          <a:p>
            <a:pPr>
              <a:lnSpc>
                <a:spcPct val="90000"/>
              </a:lnSpc>
            </a:pPr>
            <a:r>
              <a:rPr lang="en-US" sz="2400" smtClean="0"/>
              <a:t>Objectivist / frequentist answer:</a:t>
            </a:r>
          </a:p>
          <a:p>
            <a:pPr lvl="1">
              <a:lnSpc>
                <a:spcPct val="90000"/>
              </a:lnSpc>
            </a:pPr>
            <a:r>
              <a:rPr lang="en-US" sz="2000" smtClean="0"/>
              <a:t>Averages over repeated </a:t>
            </a:r>
            <a:r>
              <a:rPr lang="en-US" sz="2000" i="1" smtClean="0"/>
              <a:t>experiments</a:t>
            </a:r>
          </a:p>
          <a:p>
            <a:pPr lvl="1">
              <a:lnSpc>
                <a:spcPct val="90000"/>
              </a:lnSpc>
            </a:pPr>
            <a:r>
              <a:rPr lang="en-US" sz="2000" smtClean="0"/>
              <a:t>E.g. empirically estimating P(rain) from historical observation</a:t>
            </a:r>
          </a:p>
          <a:p>
            <a:pPr lvl="1">
              <a:lnSpc>
                <a:spcPct val="90000"/>
              </a:lnSpc>
            </a:pPr>
            <a:r>
              <a:rPr lang="en-US" sz="2000" smtClean="0"/>
              <a:t>Assertion about how future experiments will go (in the limit)</a:t>
            </a:r>
          </a:p>
          <a:p>
            <a:pPr lvl="1">
              <a:lnSpc>
                <a:spcPct val="90000"/>
              </a:lnSpc>
            </a:pPr>
            <a:r>
              <a:rPr lang="en-US" sz="2000" smtClean="0"/>
              <a:t>New evidence changes the </a:t>
            </a:r>
            <a:r>
              <a:rPr lang="en-US" sz="2000" i="1" smtClean="0"/>
              <a:t>reference class</a:t>
            </a:r>
          </a:p>
          <a:p>
            <a:pPr lvl="1">
              <a:lnSpc>
                <a:spcPct val="90000"/>
              </a:lnSpc>
            </a:pPr>
            <a:r>
              <a:rPr lang="en-US" sz="2000" smtClean="0"/>
              <a:t>Makes one think of </a:t>
            </a:r>
            <a:r>
              <a:rPr lang="en-US" sz="2000" i="1" smtClean="0"/>
              <a:t>inherently random</a:t>
            </a:r>
            <a:r>
              <a:rPr lang="en-US" sz="2000" smtClean="0"/>
              <a:t> events, like rolling dice</a:t>
            </a:r>
          </a:p>
          <a:p>
            <a:pPr>
              <a:lnSpc>
                <a:spcPct val="90000"/>
              </a:lnSpc>
            </a:pPr>
            <a:endParaRPr lang="en-US" sz="2400" smtClean="0"/>
          </a:p>
          <a:p>
            <a:pPr>
              <a:lnSpc>
                <a:spcPct val="90000"/>
              </a:lnSpc>
            </a:pPr>
            <a:r>
              <a:rPr lang="en-US" sz="2400" smtClean="0"/>
              <a:t>Subjectivist / Bayesian answer:</a:t>
            </a:r>
          </a:p>
          <a:p>
            <a:pPr lvl="1">
              <a:lnSpc>
                <a:spcPct val="90000"/>
              </a:lnSpc>
            </a:pPr>
            <a:r>
              <a:rPr lang="en-US" sz="2000" smtClean="0"/>
              <a:t>Degrees of belief about unobserved variables</a:t>
            </a:r>
          </a:p>
          <a:p>
            <a:pPr lvl="1">
              <a:lnSpc>
                <a:spcPct val="90000"/>
              </a:lnSpc>
            </a:pPr>
            <a:r>
              <a:rPr lang="en-US" sz="2000" smtClean="0"/>
              <a:t>E.g. an agent’s belief that it’s raining, given the temperature</a:t>
            </a:r>
          </a:p>
          <a:p>
            <a:pPr lvl="1">
              <a:lnSpc>
                <a:spcPct val="90000"/>
              </a:lnSpc>
            </a:pPr>
            <a:r>
              <a:rPr lang="en-US" sz="2000" smtClean="0"/>
              <a:t>E.g. pacman’s belief that the ghost will turn left, given the state</a:t>
            </a:r>
          </a:p>
          <a:p>
            <a:pPr lvl="1">
              <a:lnSpc>
                <a:spcPct val="90000"/>
              </a:lnSpc>
            </a:pPr>
            <a:r>
              <a:rPr lang="en-US" sz="2000" smtClean="0"/>
              <a:t>Often </a:t>
            </a:r>
            <a:r>
              <a:rPr lang="en-US" sz="2000" i="1" smtClean="0"/>
              <a:t>learn </a:t>
            </a:r>
            <a:r>
              <a:rPr lang="en-US" sz="2000" smtClean="0"/>
              <a:t>probabilities from past experiences (more later)</a:t>
            </a:r>
          </a:p>
          <a:p>
            <a:pPr lvl="1">
              <a:lnSpc>
                <a:spcPct val="90000"/>
              </a:lnSpc>
            </a:pPr>
            <a:r>
              <a:rPr lang="en-US" sz="2000" smtClean="0"/>
              <a:t>New evidence </a:t>
            </a:r>
            <a:r>
              <a:rPr lang="en-US" sz="2000" i="1" smtClean="0"/>
              <a:t>updates beliefs </a:t>
            </a:r>
            <a:r>
              <a:rPr lang="en-US" sz="2000" smtClean="0"/>
              <a:t>(more later)</a:t>
            </a:r>
          </a:p>
          <a:p>
            <a:pPr lvl="1">
              <a:lnSpc>
                <a:spcPct val="90000"/>
              </a:lnSpc>
            </a:pPr>
            <a:endParaRPr lang="en-US" sz="200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Uncertainty Everywhere</a:t>
            </a:r>
          </a:p>
        </p:txBody>
      </p:sp>
      <p:sp>
        <p:nvSpPr>
          <p:cNvPr id="15363" name="Rectangle 3"/>
          <p:cNvSpPr>
            <a:spLocks noGrp="1" noChangeArrowheads="1"/>
          </p:cNvSpPr>
          <p:nvPr>
            <p:ph idx="1"/>
          </p:nvPr>
        </p:nvSpPr>
        <p:spPr/>
        <p:txBody>
          <a:bodyPr/>
          <a:lstStyle/>
          <a:p>
            <a:pPr>
              <a:lnSpc>
                <a:spcPct val="80000"/>
              </a:lnSpc>
            </a:pPr>
            <a:r>
              <a:rPr lang="en-US" sz="2000" smtClean="0"/>
              <a:t>Not just for games of chance!</a:t>
            </a:r>
          </a:p>
          <a:p>
            <a:pPr lvl="1">
              <a:lnSpc>
                <a:spcPct val="80000"/>
              </a:lnSpc>
            </a:pPr>
            <a:r>
              <a:rPr lang="en-US" sz="1800" smtClean="0"/>
              <a:t>I’m sick: will I sneeze this minute?</a:t>
            </a:r>
          </a:p>
          <a:p>
            <a:pPr lvl="1">
              <a:lnSpc>
                <a:spcPct val="80000"/>
              </a:lnSpc>
            </a:pPr>
            <a:r>
              <a:rPr lang="en-US" sz="1800" smtClean="0"/>
              <a:t>Email contains “FREE!”: is it spam?</a:t>
            </a:r>
          </a:p>
          <a:p>
            <a:pPr lvl="1">
              <a:lnSpc>
                <a:spcPct val="80000"/>
              </a:lnSpc>
            </a:pPr>
            <a:r>
              <a:rPr lang="en-US" sz="1800" smtClean="0"/>
              <a:t>Tooth hurts: have cavity?</a:t>
            </a:r>
          </a:p>
          <a:p>
            <a:pPr lvl="1">
              <a:lnSpc>
                <a:spcPct val="80000"/>
              </a:lnSpc>
            </a:pPr>
            <a:r>
              <a:rPr lang="en-US" sz="1800" smtClean="0"/>
              <a:t>60 min enough to get to the airport?</a:t>
            </a:r>
          </a:p>
          <a:p>
            <a:pPr lvl="1">
              <a:lnSpc>
                <a:spcPct val="80000"/>
              </a:lnSpc>
            </a:pPr>
            <a:r>
              <a:rPr lang="en-US" sz="1800" smtClean="0"/>
              <a:t>Robot rotated wheel three times, how far did it advance?</a:t>
            </a:r>
          </a:p>
          <a:p>
            <a:pPr lvl="1">
              <a:lnSpc>
                <a:spcPct val="80000"/>
              </a:lnSpc>
            </a:pPr>
            <a:r>
              <a:rPr lang="en-US" sz="1800" smtClean="0"/>
              <a:t>Safe to cross street? (Look both ways!)</a:t>
            </a:r>
          </a:p>
          <a:p>
            <a:pPr>
              <a:lnSpc>
                <a:spcPct val="80000"/>
              </a:lnSpc>
            </a:pPr>
            <a:endParaRPr lang="en-US" sz="2000" smtClean="0"/>
          </a:p>
          <a:p>
            <a:pPr>
              <a:lnSpc>
                <a:spcPct val="80000"/>
              </a:lnSpc>
            </a:pPr>
            <a:r>
              <a:rPr lang="en-US" sz="2000" smtClean="0"/>
              <a:t>Sources of uncertainty in random variables:</a:t>
            </a:r>
          </a:p>
          <a:p>
            <a:pPr lvl="1">
              <a:lnSpc>
                <a:spcPct val="80000"/>
              </a:lnSpc>
            </a:pPr>
            <a:r>
              <a:rPr lang="en-US" sz="1800" smtClean="0"/>
              <a:t>Inherently random process (dice, etc)</a:t>
            </a:r>
          </a:p>
          <a:p>
            <a:pPr lvl="1">
              <a:lnSpc>
                <a:spcPct val="80000"/>
              </a:lnSpc>
            </a:pPr>
            <a:r>
              <a:rPr lang="en-US" sz="1800" smtClean="0"/>
              <a:t>Insufficient or weak evidence</a:t>
            </a:r>
          </a:p>
          <a:p>
            <a:pPr lvl="1">
              <a:lnSpc>
                <a:spcPct val="80000"/>
              </a:lnSpc>
            </a:pPr>
            <a:r>
              <a:rPr lang="en-US" sz="1800" smtClean="0"/>
              <a:t>Ignorance of underlying processes</a:t>
            </a:r>
          </a:p>
          <a:p>
            <a:pPr lvl="1">
              <a:lnSpc>
                <a:spcPct val="80000"/>
              </a:lnSpc>
            </a:pPr>
            <a:r>
              <a:rPr lang="en-US" sz="1800" smtClean="0"/>
              <a:t>Unmodeled variables</a:t>
            </a:r>
          </a:p>
          <a:p>
            <a:pPr lvl="1">
              <a:lnSpc>
                <a:spcPct val="80000"/>
              </a:lnSpc>
            </a:pPr>
            <a:r>
              <a:rPr lang="en-US" sz="1800" smtClean="0"/>
              <a:t>The world’s just noisy – it doesn’t behave according to plan!</a:t>
            </a:r>
          </a:p>
          <a:p>
            <a:pPr lvl="1">
              <a:lnSpc>
                <a:spcPct val="80000"/>
              </a:lnSpc>
            </a:pPr>
            <a:endParaRPr lang="en-US" sz="1800" smtClean="0"/>
          </a:p>
          <a:p>
            <a:pPr>
              <a:lnSpc>
                <a:spcPct val="80000"/>
              </a:lnSpc>
            </a:pPr>
            <a:r>
              <a:rPr lang="en-US" sz="2000" smtClean="0"/>
              <a:t>Compare to </a:t>
            </a:r>
            <a:r>
              <a:rPr lang="en-US" sz="2000" i="1" smtClean="0"/>
              <a:t>fuzzy logic</a:t>
            </a:r>
            <a:r>
              <a:rPr lang="en-US" sz="2000" smtClean="0"/>
              <a:t>, which has </a:t>
            </a:r>
            <a:r>
              <a:rPr lang="en-US" sz="2000" i="1" smtClean="0"/>
              <a:t>degrees of truth</a:t>
            </a:r>
            <a:r>
              <a:rPr lang="en-US" sz="2000" smtClean="0"/>
              <a:t>, rather than just </a:t>
            </a:r>
            <a:r>
              <a:rPr lang="en-US" sz="2000" i="1" smtClean="0"/>
              <a:t>degrees of belief</a:t>
            </a:r>
          </a:p>
          <a:p>
            <a:pPr lvl="1">
              <a:lnSpc>
                <a:spcPct val="80000"/>
              </a:lnSpc>
            </a:pPr>
            <a:endParaRPr lang="en-US" sz="1800" smtClean="0"/>
          </a:p>
          <a:p>
            <a:pPr lvl="1">
              <a:lnSpc>
                <a:spcPct val="80000"/>
              </a:lnSpc>
            </a:pPr>
            <a:endParaRPr lang="en-US" sz="1800" smtClean="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Minimax</a:t>
            </a:r>
            <a:r>
              <a:rPr lang="en-US" dirty="0" smtClean="0"/>
              <a:t> </a:t>
            </a:r>
            <a:r>
              <a:rPr lang="en-US" dirty="0" err="1" smtClean="0"/>
              <a:t>vs</a:t>
            </a:r>
            <a:r>
              <a:rPr lang="en-US" dirty="0" smtClean="0"/>
              <a:t> </a:t>
            </a:r>
            <a:r>
              <a:rPr lang="en-US" dirty="0" err="1" smtClean="0"/>
              <a:t>Expectimax</a:t>
            </a:r>
            <a:r>
              <a:rPr lang="en-US" dirty="0" smtClean="0"/>
              <a:t> (Min)</a:t>
            </a:r>
            <a:endParaRPr lang="en-US" dirty="0"/>
          </a:p>
        </p:txBody>
      </p:sp>
      <p:pic>
        <p:nvPicPr>
          <p:cNvPr id="4" name="MinMax vs Expectimax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2300" y="1143000"/>
            <a:ext cx="8407400" cy="5254625"/>
          </a:xfrm>
          <a:prstGeom prst="rect">
            <a:avLst/>
          </a:prstGeom>
        </p:spPr>
      </p:pic>
    </p:spTree>
    <p:extLst>
      <p:ext uri="{BB962C8B-B14F-4D97-AF65-F5344CB8AC3E}">
        <p14:creationId xmlns:p14="http://schemas.microsoft.com/office/powerpoint/2010/main" val="254930559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Minimax</a:t>
            </a:r>
            <a:r>
              <a:rPr lang="en-US" dirty="0" smtClean="0"/>
              <a:t> </a:t>
            </a:r>
            <a:r>
              <a:rPr lang="en-US" dirty="0" err="1" smtClean="0"/>
              <a:t>vs</a:t>
            </a:r>
            <a:r>
              <a:rPr lang="en-US" dirty="0" smtClean="0"/>
              <a:t> </a:t>
            </a:r>
            <a:r>
              <a:rPr lang="en-US" dirty="0" err="1" smtClean="0"/>
              <a:t>Expectimax</a:t>
            </a:r>
            <a:r>
              <a:rPr lang="en-US" dirty="0" smtClean="0"/>
              <a:t> (</a:t>
            </a:r>
            <a:r>
              <a:rPr lang="en-US" dirty="0" err="1"/>
              <a:t>E</a:t>
            </a:r>
            <a:r>
              <a:rPr lang="en-US" dirty="0" err="1" smtClean="0"/>
              <a:t>xp</a:t>
            </a:r>
            <a:r>
              <a:rPr lang="en-US" dirty="0" smtClean="0"/>
              <a:t>)</a:t>
            </a:r>
            <a:endParaRPr lang="en-US" dirty="0"/>
          </a:p>
        </p:txBody>
      </p:sp>
      <p:pic>
        <p:nvPicPr>
          <p:cNvPr id="3" name="MinMax vs Expectimax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7700" y="1143001"/>
            <a:ext cx="8356600" cy="5222875"/>
          </a:xfrm>
          <a:prstGeom prst="rect">
            <a:avLst/>
          </a:prstGeom>
        </p:spPr>
      </p:pic>
    </p:spTree>
    <p:extLst>
      <p:ext uri="{BB962C8B-B14F-4D97-AF65-F5344CB8AC3E}">
        <p14:creationId xmlns:p14="http://schemas.microsoft.com/office/powerpoint/2010/main" val="166229237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00B050"/>
                </a:solidFill>
              </a:rPr>
              <a:t>EXP</a:t>
            </a:r>
            <a:r>
              <a:rPr lang="en-US" sz="2400" dirty="0" smtClean="0"/>
              <a:t>: return </a:t>
            </a:r>
            <a:r>
              <a:rPr lang="en-US" sz="2400" dirty="0" smtClean="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8</a:t>
            </a:r>
            <a:endParaRPr lang="en-US" sz="2400" dirty="0">
              <a:latin typeface="Calibri"/>
              <a:cs typeface="Calibri"/>
            </a:endParaRP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24</a:t>
            </a:r>
            <a:endParaRPr lang="en-US" sz="2400" dirty="0">
              <a:latin typeface="Calibri"/>
              <a:cs typeface="Calibri"/>
            </a:endParaRP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-12</a:t>
            </a:r>
            <a:endParaRPr lang="en-US" sz="2400" dirty="0">
              <a:latin typeface="Calibri"/>
              <a:cs typeface="Calibri"/>
            </a:endParaRP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smtClean="0">
                <a:latin typeface="Calibri"/>
                <a:cs typeface="Calibri"/>
              </a:rPr>
              <a:t>1/2</a:t>
            </a:r>
            <a:endParaRPr lang="en-US" sz="2000" dirty="0">
              <a:latin typeface="Calibri"/>
              <a:cs typeface="Calibri"/>
            </a:endParaRP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smtClean="0">
                <a:latin typeface="Calibri"/>
                <a:cs typeface="Calibri"/>
              </a:rPr>
              <a:t>1/3</a:t>
            </a:r>
            <a:endParaRPr lang="en-US" sz="2000" dirty="0">
              <a:latin typeface="Calibri"/>
              <a:cs typeface="Calibri"/>
            </a:endParaRP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smtClean="0">
                <a:latin typeface="Calibri"/>
                <a:cs typeface="Calibri"/>
              </a:rPr>
              <a:t>1/6</a:t>
            </a:r>
            <a:endParaRPr lang="en-US" sz="2000" dirty="0">
              <a:latin typeface="Calibri"/>
              <a:cs typeface="Calibri"/>
            </a:endParaRP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smtClean="0">
                <a:latin typeface="Calibri" pitchFamily="34" charset="0"/>
              </a:rPr>
              <a:t>v = (1/2) (8) + (1/3) (24) + (1/6) (-12) = 10</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36697</TotalTime>
  <Words>2889</Words>
  <Application>Microsoft Macintosh PowerPoint</Application>
  <PresentationFormat>Custom</PresentationFormat>
  <Paragraphs>452</Paragraphs>
  <Slides>46</Slides>
  <Notes>26</Notes>
  <HiddenSlides>2</HiddenSlides>
  <MMClips>6</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dan-berkeley-nlp-v1</vt:lpstr>
      <vt:lpstr>Equation</vt:lpstr>
      <vt:lpstr>CSE 511A: Introduciton to Artificial Intelligence </vt:lpstr>
      <vt:lpstr>Uncertain Outcomes</vt:lpstr>
      <vt:lpstr>Worst-Case vs. Average Case</vt:lpstr>
      <vt:lpstr>Expectimax Search</vt:lpstr>
      <vt:lpstr>Video of Demo Minimax vs Expectimax (Min)</vt:lpstr>
      <vt:lpstr>Video of Demo Minimax vs Expectimax (Exp)</vt:lpstr>
      <vt:lpstr>Expectimax Pseudocode</vt:lpstr>
      <vt:lpstr>Expectimax Pseudocode</vt:lpstr>
      <vt:lpstr>Expectimax Example</vt:lpstr>
      <vt:lpstr>Expectimax Pruning?</vt:lpstr>
      <vt:lpstr>Depth-Limited Expectimax</vt:lpstr>
      <vt:lpstr>Probabilities</vt:lpstr>
      <vt:lpstr>Reminder: Probabilities</vt:lpstr>
      <vt:lpstr>Reminder: Expectations</vt:lpstr>
      <vt:lpstr>What Probabilities to Use?</vt:lpstr>
      <vt:lpstr>Quiz: Informed Probabilities</vt:lpstr>
      <vt:lpstr>Modeling Assumptions</vt:lpstr>
      <vt:lpstr>The Dangers of Optimism and Pessimism</vt:lpstr>
      <vt:lpstr>Assumptions vs. Reality</vt:lpstr>
      <vt:lpstr>Video of Demo World Assumptions Random Ghost – Expectimax Pacman</vt:lpstr>
      <vt:lpstr>Video of Demo World Assumptions Adversarial Ghost – Minimax Pacman</vt:lpstr>
      <vt:lpstr>Video of Demo World Assumptions Adversarial Ghost – Expectimax Pacman</vt:lpstr>
      <vt:lpstr>Video of Demo World Assumptions Random Ghost – Minimax Pacman</vt:lpstr>
      <vt:lpstr>Other Game Types</vt:lpstr>
      <vt:lpstr>Mixed Layer Types</vt:lpstr>
      <vt:lpstr>Example: Backgammon</vt:lpstr>
      <vt:lpstr>Multi-Agent Utilities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lpstr>Next Time: MDPs!</vt:lpstr>
      <vt:lpstr>What are Probabilities?</vt:lpstr>
      <vt:lpstr>Uncertainty Everywhere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Roman Garnett</cp:lastModifiedBy>
  <cp:revision>2409</cp:revision>
  <cp:lastPrinted>2014-02-11T19:07:06Z</cp:lastPrinted>
  <dcterms:created xsi:type="dcterms:W3CDTF">2004-08-27T04:16:05Z</dcterms:created>
  <dcterms:modified xsi:type="dcterms:W3CDTF">2015-09-17T18:14:46Z</dcterms:modified>
</cp:coreProperties>
</file>